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74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eril Huck" initials="AH" lastIdx="13" clrIdx="0">
    <p:extLst/>
  </p:cmAuthor>
  <p:cmAuthor id="2" name=" " initials="" lastIdx="9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2187"/>
    <a:srgbClr val="F6F0FA"/>
    <a:srgbClr val="EADCF4"/>
    <a:srgbClr val="DAC5F1"/>
    <a:srgbClr val="FF1526"/>
    <a:srgbClr val="652C90"/>
    <a:srgbClr val="552CB2"/>
    <a:srgbClr val="ED1C1A"/>
    <a:srgbClr val="351B6F"/>
    <a:srgbClr val="4A2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772" autoAdjust="0"/>
  </p:normalViewPr>
  <p:slideViewPr>
    <p:cSldViewPr snapToGrid="0" snapToObjects="1">
      <p:cViewPr>
        <p:scale>
          <a:sx n="76" d="100"/>
          <a:sy n="76" d="100"/>
        </p:scale>
        <p:origin x="-48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DC9-1953-459B-BF1D-0359C5AC129D}" type="datetimeFigureOut">
              <a:rPr lang="cs-CZ" smtClean="0"/>
              <a:t>21.1.2021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6F99-1D5C-4E1C-B431-765C0B32F9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5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6F99-1D5C-4E1C-B431-765C0B32F9A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7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6F99-1D5C-4E1C-B431-765C0B32F9A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70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6F99-1D5C-4E1C-B431-765C0B32F9A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7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6F99-1D5C-4E1C-B431-765C0B32F9A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7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Option</a:t>
            </a:r>
            <a:r>
              <a:rPr lang="cs-CZ" dirty="0" smtClean="0"/>
              <a:t> f</a:t>
            </a:r>
            <a:r>
              <a:rPr lang="en-US" dirty="0" smtClean="0"/>
              <a:t>or state</a:t>
            </a:r>
            <a:r>
              <a:rPr lang="cs-CZ" dirty="0" smtClean="0"/>
              <a:t>/</a:t>
            </a:r>
            <a:r>
              <a:rPr lang="en-US" smtClean="0"/>
              <a:t>local </a:t>
            </a:r>
            <a:r>
              <a:rPr lang="en-US" dirty="0" smtClean="0"/>
              <a:t>administration entities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6F99-1D5C-4E1C-B431-765C0B32F9A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7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1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1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01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3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8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5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5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2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5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4156-7448-2E42-B2A9-F6B272434C7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44D98-1A35-BA47-B800-FF4D3776D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2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106" y="1577842"/>
            <a:ext cx="2520000" cy="7163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0106" y="502266"/>
            <a:ext cx="2520000" cy="969232"/>
          </a:xfrm>
          <a:prstGeom prst="rect">
            <a:avLst/>
          </a:prstGeom>
        </p:spPr>
      </p:pic>
      <p:sp>
        <p:nvSpPr>
          <p:cNvPr id="47" name="Zástupný symbol pro obsah 21"/>
          <p:cNvSpPr>
            <a:spLocks noGrp="1"/>
          </p:cNvSpPr>
          <p:nvPr>
            <p:ph idx="1"/>
          </p:nvPr>
        </p:nvSpPr>
        <p:spPr bwMode="black">
          <a:xfrm>
            <a:off x="1019564" y="766277"/>
            <a:ext cx="8038099" cy="5046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000" b="1" dirty="0">
                <a:solidFill>
                  <a:srgbClr val="412187"/>
                </a:solidFill>
              </a:rPr>
              <a:t>To </a:t>
            </a:r>
            <a:r>
              <a:rPr lang="cs-CZ" sz="3000" b="1" dirty="0" smtClean="0">
                <a:solidFill>
                  <a:srgbClr val="412187"/>
                </a:solidFill>
              </a:rPr>
              <a:t>speed </a:t>
            </a:r>
            <a:r>
              <a:rPr lang="cs-CZ" sz="3000" b="1" dirty="0">
                <a:solidFill>
                  <a:srgbClr val="412187"/>
                </a:solidFill>
              </a:rPr>
              <a:t>up change for gender equality in </a:t>
            </a:r>
            <a:r>
              <a:rPr lang="en-GB" sz="3000" b="1" dirty="0" smtClean="0">
                <a:solidFill>
                  <a:srgbClr val="412187"/>
                </a:solidFill>
              </a:rPr>
              <a:t>research</a:t>
            </a:r>
            <a:r>
              <a:rPr lang="cs-CZ" sz="3000" b="1" dirty="0" smtClean="0">
                <a:solidFill>
                  <a:srgbClr val="412187"/>
                </a:solidFill>
              </a:rPr>
              <a:t> </a:t>
            </a:r>
            <a:r>
              <a:rPr lang="cs-CZ" sz="2800" b="1" u="sng" dirty="0">
                <a:solidFill>
                  <a:srgbClr val="412187"/>
                </a:solidFill>
              </a:rPr>
              <a:t>I / we </a:t>
            </a:r>
            <a:r>
              <a:rPr lang="cs-CZ" sz="2800" b="1" u="sng" dirty="0" smtClean="0">
                <a:solidFill>
                  <a:srgbClr val="412187"/>
                </a:solidFill>
              </a:rPr>
              <a:t>at </a:t>
            </a:r>
            <a:r>
              <a:rPr lang="cs-CZ" sz="2800" b="1" i="1" u="sng" dirty="0" smtClean="0">
                <a:solidFill>
                  <a:srgbClr val="412187"/>
                </a:solidFill>
              </a:rPr>
              <a:t>name </a:t>
            </a:r>
            <a:r>
              <a:rPr lang="cs-CZ" sz="2800" b="1" i="1" u="sng" dirty="0">
                <a:solidFill>
                  <a:srgbClr val="412187"/>
                </a:solidFill>
              </a:rPr>
              <a:t>of the </a:t>
            </a:r>
            <a:r>
              <a:rPr lang="cs-CZ" sz="2800" b="1" i="1" u="sng" dirty="0" smtClean="0">
                <a:solidFill>
                  <a:srgbClr val="412187"/>
                </a:solidFill>
              </a:rPr>
              <a:t>institution </a:t>
            </a:r>
            <a:r>
              <a:rPr lang="cs-CZ" sz="2800" b="1" u="sng" dirty="0">
                <a:solidFill>
                  <a:srgbClr val="412187"/>
                </a:solidFill>
              </a:rPr>
              <a:t>/ </a:t>
            </a:r>
            <a:r>
              <a:rPr lang="cs-CZ" sz="2800" b="1" i="1" u="sng" dirty="0" smtClean="0">
                <a:solidFill>
                  <a:srgbClr val="412187"/>
                </a:solidFill>
              </a:rPr>
              <a:t>in </a:t>
            </a:r>
            <a:r>
              <a:rPr lang="cs-CZ" sz="2800" b="1" i="1" u="sng" dirty="0" err="1" smtClean="0">
                <a:solidFill>
                  <a:srgbClr val="412187"/>
                </a:solidFill>
              </a:rPr>
              <a:t>the</a:t>
            </a:r>
            <a:r>
              <a:rPr lang="cs-CZ" sz="2800" b="1" i="1" u="sng" dirty="0" smtClean="0">
                <a:solidFill>
                  <a:srgbClr val="412187"/>
                </a:solidFill>
              </a:rPr>
              <a:t> </a:t>
            </a:r>
            <a:r>
              <a:rPr lang="cs-CZ" sz="2800" b="1" i="1" u="sng" dirty="0" err="1" smtClean="0">
                <a:solidFill>
                  <a:srgbClr val="412187"/>
                </a:solidFill>
              </a:rPr>
              <a:t>project</a:t>
            </a:r>
            <a:r>
              <a:rPr lang="cs-CZ" sz="2800" b="1" u="sng" dirty="0" smtClean="0">
                <a:solidFill>
                  <a:srgbClr val="412187"/>
                </a:solidFill>
              </a:rPr>
              <a:t> </a:t>
            </a:r>
            <a:r>
              <a:rPr lang="cs-CZ" sz="3000" b="1" dirty="0" smtClean="0">
                <a:solidFill>
                  <a:srgbClr val="412187"/>
                </a:solidFill>
              </a:rPr>
              <a:t>would </a:t>
            </a:r>
            <a:r>
              <a:rPr lang="cs-CZ" sz="3000" b="1" dirty="0">
                <a:solidFill>
                  <a:srgbClr val="412187"/>
                </a:solidFill>
              </a:rPr>
              <a:t>welcome our </a:t>
            </a:r>
            <a:r>
              <a:rPr lang="cs-CZ" sz="3000" b="1" u="sng" dirty="0">
                <a:solidFill>
                  <a:srgbClr val="412187"/>
                </a:solidFill>
              </a:rPr>
              <a:t>government</a:t>
            </a:r>
            <a:r>
              <a:rPr lang="cs-CZ" sz="3000" b="1" u="sng" dirty="0" smtClean="0">
                <a:solidFill>
                  <a:srgbClr val="412187"/>
                </a:solidFill>
              </a:rPr>
              <a:t>/ MS </a:t>
            </a:r>
            <a:r>
              <a:rPr lang="cs-CZ" sz="3000" b="1" u="sng" dirty="0">
                <a:solidFill>
                  <a:srgbClr val="412187"/>
                </a:solidFill>
              </a:rPr>
              <a:t>national </a:t>
            </a:r>
            <a:r>
              <a:rPr lang="cs-CZ" sz="3000" b="1" u="sng" dirty="0" smtClean="0">
                <a:solidFill>
                  <a:srgbClr val="412187"/>
                </a:solidFill>
              </a:rPr>
              <a:t>governments/ the ministry/ ministries/ prime </a:t>
            </a:r>
            <a:r>
              <a:rPr lang="cs-CZ" sz="3000" b="1" u="sng" dirty="0">
                <a:solidFill>
                  <a:srgbClr val="412187"/>
                </a:solidFill>
              </a:rPr>
              <a:t>minister</a:t>
            </a:r>
            <a:r>
              <a:rPr lang="cs-CZ" sz="3000" b="1" u="sng" dirty="0" smtClean="0">
                <a:solidFill>
                  <a:srgbClr val="412187"/>
                </a:solidFill>
              </a:rPr>
              <a:t>/ minister</a:t>
            </a:r>
            <a:r>
              <a:rPr lang="cs-CZ" sz="3000" b="1" dirty="0" smtClean="0">
                <a:solidFill>
                  <a:srgbClr val="412187"/>
                </a:solidFill>
              </a:rPr>
              <a:t> </a:t>
            </a:r>
            <a:r>
              <a:rPr lang="cs-CZ" sz="3000" b="1" dirty="0">
                <a:solidFill>
                  <a:srgbClr val="412187"/>
                </a:solidFill>
              </a:rPr>
              <a:t>to…</a:t>
            </a:r>
            <a:endParaRPr lang="cs-CZ" sz="3000" dirty="0">
              <a:solidFill>
                <a:srgbClr val="412187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360107" y="5228096"/>
            <a:ext cx="25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>
                <a:solidFill>
                  <a:srgbClr val="ED1C1A"/>
                </a:solidFill>
              </a:rPr>
              <a:t>#IDWGS 2021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991225"/>
            <a:ext cx="12163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9360107" y="4751042"/>
            <a:ext cx="2519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500" b="1" dirty="0" smtClean="0">
                <a:solidFill>
                  <a:srgbClr val="ED1C1A"/>
                </a:solidFill>
              </a:rPr>
              <a:t>#</a:t>
            </a:r>
            <a:r>
              <a:rPr lang="cs-CZ" sz="2500" b="1" dirty="0" err="1" smtClean="0">
                <a:solidFill>
                  <a:srgbClr val="ED1C1A"/>
                </a:solidFill>
              </a:rPr>
              <a:t>SpeedUpChange</a:t>
            </a:r>
            <a:endParaRPr lang="cs-CZ" sz="2500" b="1" dirty="0">
              <a:solidFill>
                <a:srgbClr val="ED1C1A"/>
              </a:solidFill>
            </a:endParaRPr>
          </a:p>
        </p:txBody>
      </p:sp>
      <p:sp>
        <p:nvSpPr>
          <p:cNvPr id="31" name="TextBox 7">
            <a:extLst>
              <a:ext uri="{FF2B5EF4-FFF2-40B4-BE49-F238E27FC236}">
                <a16:creationId xmlns="" xmlns:a16="http://schemas.microsoft.com/office/drawing/2014/main" id="{C4BE03A9-D294-9B45-8206-671CC75A2297}"/>
              </a:ext>
            </a:extLst>
          </p:cNvPr>
          <p:cNvSpPr txBox="1"/>
          <p:nvPr/>
        </p:nvSpPr>
        <p:spPr>
          <a:xfrm>
            <a:off x="9360107" y="2620369"/>
            <a:ext cx="2520000" cy="926985"/>
          </a:xfrm>
          <a:prstGeom prst="rect">
            <a:avLst/>
          </a:prstGeom>
          <a:noFill/>
          <a:ln>
            <a:solidFill>
              <a:srgbClr val="412187"/>
            </a:solidFill>
          </a:ln>
        </p:spPr>
        <p:txBody>
          <a:bodyPr wrap="square" rtlCol="0" anchor="t">
            <a:spAutoFit/>
          </a:bodyPr>
          <a:lstStyle/>
          <a:p>
            <a:pPr algn="r"/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your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project/institution 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l</a:t>
            </a:r>
            <a:r>
              <a:rPr lang="en-GB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ogo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the box</a:t>
            </a:r>
            <a:endParaRPr lang="en-GB" sz="1808" b="1" u="sng" dirty="0">
              <a:solidFill>
                <a:srgbClr val="412187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8394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106" y="1577842"/>
            <a:ext cx="2520000" cy="7163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0106" y="502266"/>
            <a:ext cx="2520000" cy="969232"/>
          </a:xfrm>
          <a:prstGeom prst="rect">
            <a:avLst/>
          </a:prstGeom>
        </p:spPr>
      </p:pic>
      <p:sp>
        <p:nvSpPr>
          <p:cNvPr id="47" name="Zástupný symbol pro obsah 21"/>
          <p:cNvSpPr>
            <a:spLocks noGrp="1"/>
          </p:cNvSpPr>
          <p:nvPr>
            <p:ph idx="1"/>
          </p:nvPr>
        </p:nvSpPr>
        <p:spPr bwMode="black">
          <a:xfrm>
            <a:off x="1019564" y="766277"/>
            <a:ext cx="8038099" cy="5046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u="sng" dirty="0" smtClean="0">
                <a:solidFill>
                  <a:srgbClr val="412187"/>
                </a:solidFill>
              </a:rPr>
              <a:t>I</a:t>
            </a:r>
            <a:r>
              <a:rPr lang="cs-CZ" sz="3000" b="1" u="sng" dirty="0" smtClean="0">
                <a:solidFill>
                  <a:srgbClr val="412187"/>
                </a:solidFill>
              </a:rPr>
              <a:t>/</a:t>
            </a:r>
            <a:r>
              <a:rPr lang="en-US" sz="3000" b="1" u="sng" dirty="0" smtClean="0">
                <a:solidFill>
                  <a:srgbClr val="412187"/>
                </a:solidFill>
              </a:rPr>
              <a:t>We</a:t>
            </a:r>
            <a:r>
              <a:rPr lang="cs-CZ" sz="3000" b="1" u="sng" dirty="0" smtClean="0">
                <a:solidFill>
                  <a:srgbClr val="412187"/>
                </a:solidFill>
              </a:rPr>
              <a:t> in </a:t>
            </a:r>
            <a:r>
              <a:rPr lang="en-US" sz="3000" b="1" i="1" u="sng" dirty="0" smtClean="0">
                <a:solidFill>
                  <a:srgbClr val="412187"/>
                </a:solidFill>
              </a:rPr>
              <a:t>name </a:t>
            </a:r>
            <a:r>
              <a:rPr lang="en-US" sz="3000" b="1" i="1" u="sng" dirty="0">
                <a:solidFill>
                  <a:srgbClr val="412187"/>
                </a:solidFill>
              </a:rPr>
              <a:t>of the project </a:t>
            </a:r>
            <a:r>
              <a:rPr lang="cs-CZ" sz="3000" b="1" u="sng" dirty="0" smtClean="0">
                <a:solidFill>
                  <a:srgbClr val="412187"/>
                </a:solidFill>
              </a:rPr>
              <a:t>/ at </a:t>
            </a:r>
            <a:r>
              <a:rPr lang="cs-CZ" sz="3000" b="1" i="1" u="sng" dirty="0" smtClean="0">
                <a:solidFill>
                  <a:srgbClr val="412187"/>
                </a:solidFill>
              </a:rPr>
              <a:t>name of the institution</a:t>
            </a:r>
            <a:r>
              <a:rPr lang="cs-CZ" sz="3000" b="1" dirty="0" smtClean="0">
                <a:solidFill>
                  <a:srgbClr val="412187"/>
                </a:solidFill>
              </a:rPr>
              <a:t> </a:t>
            </a:r>
            <a:r>
              <a:rPr lang="en-US" sz="3000" b="1" dirty="0" smtClean="0">
                <a:solidFill>
                  <a:srgbClr val="412187"/>
                </a:solidFill>
              </a:rPr>
              <a:t>think </a:t>
            </a:r>
            <a:r>
              <a:rPr lang="en-US" sz="3000" b="1" dirty="0">
                <a:solidFill>
                  <a:srgbClr val="412187"/>
                </a:solidFill>
              </a:rPr>
              <a:t>that </a:t>
            </a:r>
            <a:r>
              <a:rPr lang="en-US" sz="3000" b="1" u="sng" dirty="0">
                <a:solidFill>
                  <a:srgbClr val="412187"/>
                </a:solidFill>
              </a:rPr>
              <a:t>our government</a:t>
            </a:r>
            <a:r>
              <a:rPr lang="en-US" sz="3000" b="1" u="sng" dirty="0" smtClean="0">
                <a:solidFill>
                  <a:srgbClr val="412187"/>
                </a:solidFill>
              </a:rPr>
              <a:t>/</a:t>
            </a:r>
            <a:r>
              <a:rPr lang="cs-CZ" sz="3000" b="1" u="sng" dirty="0" smtClean="0">
                <a:solidFill>
                  <a:srgbClr val="412187"/>
                </a:solidFill>
              </a:rPr>
              <a:t> </a:t>
            </a:r>
            <a:r>
              <a:rPr lang="en-US" sz="3000" b="1" u="sng" dirty="0" smtClean="0">
                <a:solidFill>
                  <a:srgbClr val="412187"/>
                </a:solidFill>
              </a:rPr>
              <a:t>MS </a:t>
            </a:r>
            <a:r>
              <a:rPr lang="en-US" sz="3000" b="1" u="sng" dirty="0">
                <a:solidFill>
                  <a:srgbClr val="412187"/>
                </a:solidFill>
              </a:rPr>
              <a:t>national governments</a:t>
            </a:r>
            <a:r>
              <a:rPr lang="en-US" sz="3000" b="1" u="sng" dirty="0" smtClean="0">
                <a:solidFill>
                  <a:srgbClr val="412187"/>
                </a:solidFill>
              </a:rPr>
              <a:t>/</a:t>
            </a:r>
            <a:r>
              <a:rPr lang="cs-CZ" sz="3000" b="1" u="sng" dirty="0" smtClean="0">
                <a:solidFill>
                  <a:srgbClr val="412187"/>
                </a:solidFill>
              </a:rPr>
              <a:t> </a:t>
            </a:r>
            <a:r>
              <a:rPr lang="en-US" sz="3000" b="1" u="sng" dirty="0" smtClean="0">
                <a:solidFill>
                  <a:srgbClr val="412187"/>
                </a:solidFill>
              </a:rPr>
              <a:t>the </a:t>
            </a:r>
            <a:r>
              <a:rPr lang="en-US" sz="3000" b="1" u="sng" dirty="0">
                <a:solidFill>
                  <a:srgbClr val="412187"/>
                </a:solidFill>
              </a:rPr>
              <a:t>ministry</a:t>
            </a:r>
            <a:r>
              <a:rPr lang="en-US" sz="3000" b="1" u="sng" dirty="0" smtClean="0">
                <a:solidFill>
                  <a:srgbClr val="412187"/>
                </a:solidFill>
              </a:rPr>
              <a:t>/</a:t>
            </a:r>
            <a:r>
              <a:rPr lang="cs-CZ" sz="3000" b="1" u="sng" dirty="0" smtClean="0">
                <a:solidFill>
                  <a:srgbClr val="412187"/>
                </a:solidFill>
              </a:rPr>
              <a:t> </a:t>
            </a:r>
            <a:r>
              <a:rPr lang="en-US" sz="3000" b="1" u="sng" dirty="0" smtClean="0">
                <a:solidFill>
                  <a:srgbClr val="412187"/>
                </a:solidFill>
              </a:rPr>
              <a:t>ministries/minister/PM</a:t>
            </a:r>
            <a:r>
              <a:rPr lang="en-US" sz="3000" b="1" dirty="0" smtClean="0">
                <a:solidFill>
                  <a:srgbClr val="412187"/>
                </a:solidFill>
              </a:rPr>
              <a:t> should</a:t>
            </a:r>
            <a:r>
              <a:rPr lang="cs-CZ" sz="3000" b="1" dirty="0" smtClean="0">
                <a:solidFill>
                  <a:srgbClr val="412187"/>
                </a:solidFill>
              </a:rPr>
              <a:t>… </a:t>
            </a:r>
            <a:r>
              <a:rPr lang="en-US" sz="3000" b="1" dirty="0" smtClean="0">
                <a:solidFill>
                  <a:srgbClr val="412187"/>
                </a:solidFill>
              </a:rPr>
              <a:t>to speed </a:t>
            </a:r>
            <a:r>
              <a:rPr lang="en-US" sz="3000" b="1" dirty="0">
                <a:solidFill>
                  <a:srgbClr val="412187"/>
                </a:solidFill>
              </a:rPr>
              <a:t>up change for gender equality in </a:t>
            </a:r>
            <a:r>
              <a:rPr lang="en-US" sz="3000" b="1" dirty="0" smtClean="0">
                <a:solidFill>
                  <a:srgbClr val="412187"/>
                </a:solidFill>
              </a:rPr>
              <a:t>research</a:t>
            </a:r>
            <a:r>
              <a:rPr lang="cs-CZ" sz="3000" b="1" dirty="0" smtClean="0">
                <a:solidFill>
                  <a:srgbClr val="412187"/>
                </a:solidFill>
              </a:rPr>
              <a:t>.</a:t>
            </a:r>
            <a:endParaRPr lang="cs-CZ" sz="3000" dirty="0">
              <a:solidFill>
                <a:srgbClr val="412187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360107" y="5228096"/>
            <a:ext cx="25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>
                <a:solidFill>
                  <a:srgbClr val="ED1C1A"/>
                </a:solidFill>
              </a:rPr>
              <a:t>#IDWGS 2021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991225"/>
            <a:ext cx="12163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9360107" y="4751042"/>
            <a:ext cx="2519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500" b="1" dirty="0" smtClean="0">
                <a:solidFill>
                  <a:srgbClr val="ED1C1A"/>
                </a:solidFill>
              </a:rPr>
              <a:t>#</a:t>
            </a:r>
            <a:r>
              <a:rPr lang="cs-CZ" sz="2500" b="1" dirty="0" err="1" smtClean="0">
                <a:solidFill>
                  <a:srgbClr val="ED1C1A"/>
                </a:solidFill>
              </a:rPr>
              <a:t>SpeedUpChange</a:t>
            </a:r>
            <a:endParaRPr lang="cs-CZ" sz="2500" b="1" dirty="0">
              <a:solidFill>
                <a:srgbClr val="ED1C1A"/>
              </a:solidFill>
            </a:endParaRPr>
          </a:p>
        </p:txBody>
      </p:sp>
      <p:sp>
        <p:nvSpPr>
          <p:cNvPr id="31" name="TextBox 7">
            <a:extLst>
              <a:ext uri="{FF2B5EF4-FFF2-40B4-BE49-F238E27FC236}">
                <a16:creationId xmlns="" xmlns:a16="http://schemas.microsoft.com/office/drawing/2014/main" id="{C4BE03A9-D294-9B45-8206-671CC75A2297}"/>
              </a:ext>
            </a:extLst>
          </p:cNvPr>
          <p:cNvSpPr txBox="1"/>
          <p:nvPr/>
        </p:nvSpPr>
        <p:spPr>
          <a:xfrm>
            <a:off x="9360107" y="2620369"/>
            <a:ext cx="2520000" cy="926985"/>
          </a:xfrm>
          <a:prstGeom prst="rect">
            <a:avLst/>
          </a:prstGeom>
          <a:noFill/>
          <a:ln>
            <a:solidFill>
              <a:srgbClr val="412187"/>
            </a:solidFill>
          </a:ln>
        </p:spPr>
        <p:txBody>
          <a:bodyPr wrap="square" rtlCol="0" anchor="t">
            <a:spAutoFit/>
          </a:bodyPr>
          <a:lstStyle/>
          <a:p>
            <a:pPr algn="r"/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your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project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/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institution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l</a:t>
            </a:r>
            <a:r>
              <a:rPr lang="en-GB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ogo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the box</a:t>
            </a:r>
            <a:endParaRPr lang="en-GB" sz="1808" b="1" u="sng" dirty="0">
              <a:solidFill>
                <a:srgbClr val="412187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3880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106" y="1577842"/>
            <a:ext cx="2520000" cy="7163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0106" y="502266"/>
            <a:ext cx="2520000" cy="969232"/>
          </a:xfrm>
          <a:prstGeom prst="rect">
            <a:avLst/>
          </a:prstGeom>
        </p:spPr>
      </p:pic>
      <p:sp>
        <p:nvSpPr>
          <p:cNvPr id="47" name="Zástupný symbol pro obsah 21"/>
          <p:cNvSpPr>
            <a:spLocks noGrp="1"/>
          </p:cNvSpPr>
          <p:nvPr>
            <p:ph idx="1"/>
          </p:nvPr>
        </p:nvSpPr>
        <p:spPr bwMode="black">
          <a:xfrm>
            <a:off x="1019564" y="766277"/>
            <a:ext cx="8038099" cy="5046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000" b="1" u="sng" dirty="0">
                <a:solidFill>
                  <a:srgbClr val="412187"/>
                </a:solidFill>
              </a:rPr>
              <a:t>I </a:t>
            </a:r>
            <a:r>
              <a:rPr lang="cs-CZ" sz="3000" b="1" u="sng" dirty="0" smtClean="0">
                <a:solidFill>
                  <a:srgbClr val="412187"/>
                </a:solidFill>
              </a:rPr>
              <a:t>/</a:t>
            </a:r>
            <a:r>
              <a:rPr lang="cs-CZ" sz="3000" b="1" u="sng" dirty="0" err="1">
                <a:solidFill>
                  <a:srgbClr val="412187"/>
                </a:solidFill>
              </a:rPr>
              <a:t>W</a:t>
            </a:r>
            <a:r>
              <a:rPr lang="cs-CZ" sz="3000" b="1" u="sng" dirty="0" err="1" smtClean="0">
                <a:solidFill>
                  <a:srgbClr val="412187"/>
                </a:solidFill>
              </a:rPr>
              <a:t>e</a:t>
            </a:r>
            <a:r>
              <a:rPr lang="cs-CZ" sz="3000" b="1" u="sng" dirty="0" smtClean="0">
                <a:solidFill>
                  <a:srgbClr val="412187"/>
                </a:solidFill>
              </a:rPr>
              <a:t> </a:t>
            </a:r>
            <a:r>
              <a:rPr lang="cs-CZ" sz="3000" b="1" u="sng" dirty="0">
                <a:solidFill>
                  <a:srgbClr val="412187"/>
                </a:solidFill>
              </a:rPr>
              <a:t>in </a:t>
            </a:r>
            <a:r>
              <a:rPr lang="cs-CZ" sz="3000" b="1" i="1" u="sng" dirty="0">
                <a:solidFill>
                  <a:srgbClr val="412187"/>
                </a:solidFill>
              </a:rPr>
              <a:t>name of the project</a:t>
            </a:r>
            <a:r>
              <a:rPr lang="cs-CZ" sz="3000" b="1" u="sng" dirty="0">
                <a:solidFill>
                  <a:srgbClr val="412187"/>
                </a:solidFill>
              </a:rPr>
              <a:t>/at </a:t>
            </a:r>
            <a:r>
              <a:rPr lang="cs-CZ" sz="3000" b="1" i="1" u="sng" dirty="0">
                <a:solidFill>
                  <a:srgbClr val="412187"/>
                </a:solidFill>
              </a:rPr>
              <a:t>name of the institution</a:t>
            </a:r>
            <a:r>
              <a:rPr lang="cs-CZ" sz="3000" b="1" u="sng" dirty="0">
                <a:solidFill>
                  <a:srgbClr val="412187"/>
                </a:solidFill>
              </a:rPr>
              <a:t> ask/call our government/MS national governments/the ministry/ministrie</a:t>
            </a:r>
            <a:r>
              <a:rPr lang="cs-CZ" sz="3000" b="1" dirty="0">
                <a:solidFill>
                  <a:srgbClr val="412187"/>
                </a:solidFill>
              </a:rPr>
              <a:t>s to… </a:t>
            </a:r>
            <a:r>
              <a:rPr lang="cs-CZ" sz="3000" b="1" dirty="0" smtClean="0">
                <a:solidFill>
                  <a:srgbClr val="412187"/>
                </a:solidFill>
              </a:rPr>
              <a:t>to speed </a:t>
            </a:r>
            <a:r>
              <a:rPr lang="cs-CZ" sz="3000" b="1" dirty="0">
                <a:solidFill>
                  <a:srgbClr val="412187"/>
                </a:solidFill>
              </a:rPr>
              <a:t>up change real and sustainable change for women </a:t>
            </a:r>
            <a:r>
              <a:rPr lang="cs-CZ" sz="3000" b="1" dirty="0" smtClean="0">
                <a:solidFill>
                  <a:srgbClr val="412187"/>
                </a:solidFill>
              </a:rPr>
              <a:t>and girls in science.</a:t>
            </a:r>
            <a:endParaRPr lang="cs-CZ" sz="3000" dirty="0">
              <a:solidFill>
                <a:srgbClr val="412187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360107" y="5228096"/>
            <a:ext cx="25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>
                <a:solidFill>
                  <a:srgbClr val="ED1C1A"/>
                </a:solidFill>
              </a:rPr>
              <a:t>#IDWGS 2021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991225"/>
            <a:ext cx="12163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9360107" y="4751042"/>
            <a:ext cx="2519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500" b="1" dirty="0" smtClean="0">
                <a:solidFill>
                  <a:srgbClr val="ED1C1A"/>
                </a:solidFill>
              </a:rPr>
              <a:t>#</a:t>
            </a:r>
            <a:r>
              <a:rPr lang="cs-CZ" sz="2500" b="1" dirty="0" err="1" smtClean="0">
                <a:solidFill>
                  <a:srgbClr val="ED1C1A"/>
                </a:solidFill>
              </a:rPr>
              <a:t>SpeedUpChange</a:t>
            </a:r>
            <a:endParaRPr lang="cs-CZ" sz="2500" b="1" dirty="0">
              <a:solidFill>
                <a:srgbClr val="ED1C1A"/>
              </a:solidFill>
            </a:endParaRPr>
          </a:p>
        </p:txBody>
      </p:sp>
      <p:sp>
        <p:nvSpPr>
          <p:cNvPr id="31" name="TextBox 7">
            <a:extLst>
              <a:ext uri="{FF2B5EF4-FFF2-40B4-BE49-F238E27FC236}">
                <a16:creationId xmlns="" xmlns:a16="http://schemas.microsoft.com/office/drawing/2014/main" id="{C4BE03A9-D294-9B45-8206-671CC75A2297}"/>
              </a:ext>
            </a:extLst>
          </p:cNvPr>
          <p:cNvSpPr txBox="1"/>
          <p:nvPr/>
        </p:nvSpPr>
        <p:spPr>
          <a:xfrm>
            <a:off x="9360107" y="2620369"/>
            <a:ext cx="2520000" cy="926985"/>
          </a:xfrm>
          <a:prstGeom prst="rect">
            <a:avLst/>
          </a:prstGeom>
          <a:noFill/>
          <a:ln>
            <a:solidFill>
              <a:srgbClr val="412187"/>
            </a:solidFill>
          </a:ln>
        </p:spPr>
        <p:txBody>
          <a:bodyPr wrap="square" rtlCol="0" anchor="t">
            <a:spAutoFit/>
          </a:bodyPr>
          <a:lstStyle/>
          <a:p>
            <a:pPr algn="r"/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your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project/institution 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l</a:t>
            </a:r>
            <a:r>
              <a:rPr lang="en-GB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ogo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the box</a:t>
            </a:r>
            <a:endParaRPr lang="en-GB" sz="1808" b="1" u="sng" dirty="0">
              <a:solidFill>
                <a:srgbClr val="412187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70914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106" y="1577842"/>
            <a:ext cx="2520000" cy="7163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0106" y="502266"/>
            <a:ext cx="2520000" cy="969232"/>
          </a:xfrm>
          <a:prstGeom prst="rect">
            <a:avLst/>
          </a:prstGeom>
        </p:spPr>
      </p:pic>
      <p:sp>
        <p:nvSpPr>
          <p:cNvPr id="47" name="Zástupný symbol pro obsah 21"/>
          <p:cNvSpPr>
            <a:spLocks noGrp="1"/>
          </p:cNvSpPr>
          <p:nvPr>
            <p:ph idx="1"/>
          </p:nvPr>
        </p:nvSpPr>
        <p:spPr bwMode="black">
          <a:xfrm>
            <a:off x="1019564" y="766277"/>
            <a:ext cx="8038099" cy="5046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000" b="1" u="sng" dirty="0">
                <a:solidFill>
                  <a:srgbClr val="412187"/>
                </a:solidFill>
              </a:rPr>
              <a:t>I </a:t>
            </a:r>
            <a:r>
              <a:rPr lang="cs-CZ" sz="3000" b="1" u="sng" dirty="0" smtClean="0">
                <a:solidFill>
                  <a:srgbClr val="412187"/>
                </a:solidFill>
              </a:rPr>
              <a:t>/</a:t>
            </a:r>
            <a:r>
              <a:rPr lang="cs-CZ" sz="3000" b="1" u="sng" dirty="0" err="1">
                <a:solidFill>
                  <a:srgbClr val="412187"/>
                </a:solidFill>
              </a:rPr>
              <a:t>W</a:t>
            </a:r>
            <a:r>
              <a:rPr lang="cs-CZ" sz="3000" b="1" u="sng" dirty="0" err="1" smtClean="0">
                <a:solidFill>
                  <a:srgbClr val="412187"/>
                </a:solidFill>
              </a:rPr>
              <a:t>e</a:t>
            </a:r>
            <a:r>
              <a:rPr lang="cs-CZ" sz="3000" b="1" u="sng" dirty="0" smtClean="0">
                <a:solidFill>
                  <a:srgbClr val="412187"/>
                </a:solidFill>
              </a:rPr>
              <a:t> </a:t>
            </a:r>
            <a:r>
              <a:rPr lang="cs-CZ" sz="3000" b="1" u="sng" dirty="0">
                <a:solidFill>
                  <a:srgbClr val="412187"/>
                </a:solidFill>
              </a:rPr>
              <a:t>in </a:t>
            </a:r>
            <a:r>
              <a:rPr lang="cs-CZ" sz="3000" b="1" i="1" u="sng" dirty="0">
                <a:solidFill>
                  <a:srgbClr val="412187"/>
                </a:solidFill>
              </a:rPr>
              <a:t>name of the project</a:t>
            </a:r>
            <a:r>
              <a:rPr lang="cs-CZ" sz="3000" b="1" u="sng" dirty="0">
                <a:solidFill>
                  <a:srgbClr val="412187"/>
                </a:solidFill>
              </a:rPr>
              <a:t>/at </a:t>
            </a:r>
            <a:r>
              <a:rPr lang="cs-CZ" sz="3000" b="1" i="1" u="sng" dirty="0">
                <a:solidFill>
                  <a:srgbClr val="412187"/>
                </a:solidFill>
              </a:rPr>
              <a:t>name of the institution</a:t>
            </a:r>
            <a:r>
              <a:rPr lang="cs-CZ" sz="3000" b="1" u="sng" dirty="0">
                <a:solidFill>
                  <a:srgbClr val="412187"/>
                </a:solidFill>
              </a:rPr>
              <a:t> ask/call our government/MS national governments/the ministry/ministrie</a:t>
            </a:r>
            <a:r>
              <a:rPr lang="cs-CZ" sz="3000" b="1" dirty="0">
                <a:solidFill>
                  <a:srgbClr val="412187"/>
                </a:solidFill>
              </a:rPr>
              <a:t>s to… </a:t>
            </a:r>
            <a:r>
              <a:rPr lang="cs-CZ" sz="3000" b="1" dirty="0" smtClean="0">
                <a:solidFill>
                  <a:srgbClr val="412187"/>
                </a:solidFill>
              </a:rPr>
              <a:t>to speed </a:t>
            </a:r>
            <a:r>
              <a:rPr lang="cs-CZ" sz="3000" b="1" dirty="0">
                <a:solidFill>
                  <a:srgbClr val="412187"/>
                </a:solidFill>
              </a:rPr>
              <a:t>up change real and sustainable change for women </a:t>
            </a:r>
            <a:r>
              <a:rPr lang="cs-CZ" sz="3000" b="1" dirty="0" smtClean="0">
                <a:solidFill>
                  <a:srgbClr val="412187"/>
                </a:solidFill>
              </a:rPr>
              <a:t>and girls in science.</a:t>
            </a:r>
            <a:endParaRPr lang="cs-CZ" sz="3000" dirty="0">
              <a:solidFill>
                <a:srgbClr val="412187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360107" y="5228096"/>
            <a:ext cx="25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>
                <a:solidFill>
                  <a:srgbClr val="ED1C1A"/>
                </a:solidFill>
              </a:rPr>
              <a:t>#IDWGS 2021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991225"/>
            <a:ext cx="12163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9360107" y="4751042"/>
            <a:ext cx="2519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500" b="1" dirty="0" smtClean="0">
                <a:solidFill>
                  <a:srgbClr val="ED1C1A"/>
                </a:solidFill>
              </a:rPr>
              <a:t>#</a:t>
            </a:r>
            <a:r>
              <a:rPr lang="cs-CZ" sz="2500" b="1" dirty="0" err="1" smtClean="0">
                <a:solidFill>
                  <a:srgbClr val="ED1C1A"/>
                </a:solidFill>
              </a:rPr>
              <a:t>SpeedUpChange</a:t>
            </a:r>
            <a:endParaRPr lang="cs-CZ" sz="2500" b="1" dirty="0">
              <a:solidFill>
                <a:srgbClr val="ED1C1A"/>
              </a:solidFill>
            </a:endParaRPr>
          </a:p>
        </p:txBody>
      </p:sp>
      <p:sp>
        <p:nvSpPr>
          <p:cNvPr id="31" name="TextBox 7">
            <a:extLst>
              <a:ext uri="{FF2B5EF4-FFF2-40B4-BE49-F238E27FC236}">
                <a16:creationId xmlns="" xmlns:a16="http://schemas.microsoft.com/office/drawing/2014/main" id="{C4BE03A9-D294-9B45-8206-671CC75A2297}"/>
              </a:ext>
            </a:extLst>
          </p:cNvPr>
          <p:cNvSpPr txBox="1"/>
          <p:nvPr/>
        </p:nvSpPr>
        <p:spPr>
          <a:xfrm>
            <a:off x="9360107" y="2620369"/>
            <a:ext cx="2520000" cy="926985"/>
          </a:xfrm>
          <a:prstGeom prst="rect">
            <a:avLst/>
          </a:prstGeom>
          <a:noFill/>
          <a:ln>
            <a:solidFill>
              <a:srgbClr val="412187"/>
            </a:solidFill>
          </a:ln>
        </p:spPr>
        <p:txBody>
          <a:bodyPr wrap="square" rtlCol="0" anchor="t">
            <a:spAutoFit/>
          </a:bodyPr>
          <a:lstStyle/>
          <a:p>
            <a:pPr algn="r"/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your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project/institution 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l</a:t>
            </a:r>
            <a:r>
              <a:rPr lang="en-GB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ogo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8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the box</a:t>
            </a:r>
            <a:endParaRPr lang="en-GB" sz="1808" b="1" u="sng" dirty="0">
              <a:solidFill>
                <a:srgbClr val="412187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2234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106" y="1577842"/>
            <a:ext cx="2520000" cy="7163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0106" y="502266"/>
            <a:ext cx="2520000" cy="969232"/>
          </a:xfrm>
          <a:prstGeom prst="rect">
            <a:avLst/>
          </a:prstGeom>
        </p:spPr>
      </p:pic>
      <p:sp>
        <p:nvSpPr>
          <p:cNvPr id="47" name="Zástupný symbol pro obsah 21"/>
          <p:cNvSpPr>
            <a:spLocks noGrp="1"/>
          </p:cNvSpPr>
          <p:nvPr>
            <p:ph idx="1"/>
          </p:nvPr>
        </p:nvSpPr>
        <p:spPr bwMode="black">
          <a:xfrm>
            <a:off x="1019564" y="766277"/>
            <a:ext cx="8038099" cy="5046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rgbClr val="412187"/>
                </a:solidFill>
              </a:rPr>
              <a:t>To </a:t>
            </a:r>
            <a:r>
              <a:rPr lang="cs-CZ" b="1" dirty="0" smtClean="0">
                <a:solidFill>
                  <a:srgbClr val="412187"/>
                </a:solidFill>
              </a:rPr>
              <a:t>speed </a:t>
            </a:r>
            <a:r>
              <a:rPr lang="cs-CZ" b="1" dirty="0">
                <a:solidFill>
                  <a:srgbClr val="412187"/>
                </a:solidFill>
              </a:rPr>
              <a:t>up change for gender equality in </a:t>
            </a:r>
            <a:r>
              <a:rPr lang="en-GB" b="1" smtClean="0">
                <a:solidFill>
                  <a:srgbClr val="412187"/>
                </a:solidFill>
              </a:rPr>
              <a:t>research</a:t>
            </a:r>
            <a:r>
              <a:rPr lang="cs-CZ" b="1" smtClean="0">
                <a:solidFill>
                  <a:srgbClr val="412187"/>
                </a:solidFill>
              </a:rPr>
              <a:t> </a:t>
            </a:r>
            <a:r>
              <a:rPr lang="cs-CZ" b="1" dirty="0">
                <a:solidFill>
                  <a:srgbClr val="412187"/>
                </a:solidFill>
              </a:rPr>
              <a:t>we</a:t>
            </a:r>
            <a:r>
              <a:rPr lang="cs-CZ" b="1" dirty="0" smtClean="0">
                <a:solidFill>
                  <a:srgbClr val="412187"/>
                </a:solidFill>
              </a:rPr>
              <a:t>…</a:t>
            </a:r>
            <a:endParaRPr lang="cs-CZ" dirty="0">
              <a:solidFill>
                <a:srgbClr val="412187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9360107" y="5228096"/>
            <a:ext cx="25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>
                <a:solidFill>
                  <a:srgbClr val="ED1C1A"/>
                </a:solidFill>
              </a:rPr>
              <a:t>#IDWGS 2021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991225"/>
            <a:ext cx="12163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9360107" y="4751042"/>
            <a:ext cx="2519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500" b="1" dirty="0" smtClean="0">
                <a:solidFill>
                  <a:srgbClr val="ED1C1A"/>
                </a:solidFill>
              </a:rPr>
              <a:t>#</a:t>
            </a:r>
            <a:r>
              <a:rPr lang="cs-CZ" sz="2500" b="1" dirty="0" err="1" smtClean="0">
                <a:solidFill>
                  <a:srgbClr val="ED1C1A"/>
                </a:solidFill>
              </a:rPr>
              <a:t>SpeedUpChange</a:t>
            </a:r>
            <a:endParaRPr lang="cs-CZ" sz="2500" b="1" dirty="0">
              <a:solidFill>
                <a:srgbClr val="ED1C1A"/>
              </a:solidFill>
            </a:endParaRPr>
          </a:p>
        </p:txBody>
      </p:sp>
      <p:sp>
        <p:nvSpPr>
          <p:cNvPr id="31" name="TextBox 7">
            <a:extLst>
              <a:ext uri="{FF2B5EF4-FFF2-40B4-BE49-F238E27FC236}">
                <a16:creationId xmlns="" xmlns:a16="http://schemas.microsoft.com/office/drawing/2014/main" id="{C4BE03A9-D294-9B45-8206-671CC75A2297}"/>
              </a:ext>
            </a:extLst>
          </p:cNvPr>
          <p:cNvSpPr txBox="1"/>
          <p:nvPr/>
        </p:nvSpPr>
        <p:spPr>
          <a:xfrm>
            <a:off x="9360107" y="2620369"/>
            <a:ext cx="2520000" cy="926985"/>
          </a:xfrm>
          <a:prstGeom prst="rect">
            <a:avLst/>
          </a:prstGeom>
          <a:noFill/>
          <a:ln>
            <a:solidFill>
              <a:srgbClr val="412187"/>
            </a:solidFill>
          </a:ln>
        </p:spPr>
        <p:txBody>
          <a:bodyPr wrap="square" rtlCol="0" anchor="t">
            <a:spAutoFit/>
          </a:bodyPr>
          <a:lstStyle/>
          <a:p>
            <a:pPr algn="r"/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your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project/institution l</a:t>
            </a:r>
            <a:r>
              <a:rPr lang="en-GB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ogo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cs-CZ" sz="1808" b="1" u="sng" dirty="0" err="1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8" b="1" u="sng" dirty="0" smtClean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the box</a:t>
            </a:r>
            <a:endParaRPr lang="en-GB" sz="1808" b="1" u="sng" dirty="0">
              <a:solidFill>
                <a:srgbClr val="412187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7815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244</Words>
  <Application>Microsoft Office PowerPoint</Application>
  <PresentationFormat>Vlastní</PresentationFormat>
  <Paragraphs>26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Trilateral Account</dc:creator>
  <cp:lastModifiedBy>hana.tenglerova</cp:lastModifiedBy>
  <cp:revision>117</cp:revision>
  <dcterms:created xsi:type="dcterms:W3CDTF">2020-04-13T22:17:56Z</dcterms:created>
  <dcterms:modified xsi:type="dcterms:W3CDTF">2021-01-21T14:30:24Z</dcterms:modified>
</cp:coreProperties>
</file>