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85" autoAdjust="0"/>
    <p:restoredTop sz="92155" autoAdjust="0"/>
  </p:normalViewPr>
  <p:slideViewPr>
    <p:cSldViewPr snapToGrid="0">
      <p:cViewPr varScale="1">
        <p:scale>
          <a:sx n="101" d="100"/>
          <a:sy n="101" d="100"/>
        </p:scale>
        <p:origin x="528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6CB243-2844-4649-AE04-96F182446C27}">
      <dsp:nvSpPr>
        <dsp:cNvPr id="0" name=""/>
        <dsp:cNvSpPr/>
      </dsp:nvSpPr>
      <dsp:spPr>
        <a:xfrm>
          <a:off x="1005915" y="60209"/>
          <a:ext cx="1352554" cy="1182302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F5CA00-2311-4BE1-BAF4-FD6D39F5B50D}">
      <dsp:nvSpPr>
        <dsp:cNvPr id="0" name=""/>
        <dsp:cNvSpPr/>
      </dsp:nvSpPr>
      <dsp:spPr>
        <a:xfrm>
          <a:off x="673" y="124858"/>
          <a:ext cx="2010483" cy="10530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noProof="0" dirty="0"/>
            <a:t>Differences</a:t>
          </a:r>
        </a:p>
      </dsp:txBody>
      <dsp:txXfrm>
        <a:off x="295101" y="279067"/>
        <a:ext cx="1421627" cy="744586"/>
      </dsp:txXfrm>
    </dsp:sp>
    <dsp:sp modelId="{16548C77-9537-4558-B6C5-E18797FC60ED}">
      <dsp:nvSpPr>
        <dsp:cNvPr id="0" name=""/>
        <dsp:cNvSpPr/>
      </dsp:nvSpPr>
      <dsp:spPr>
        <a:xfrm>
          <a:off x="3448246" y="60209"/>
          <a:ext cx="1352554" cy="1182302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8D2D35-9DD0-45AC-BE84-2D64F22DBFAB}">
      <dsp:nvSpPr>
        <dsp:cNvPr id="0" name=""/>
        <dsp:cNvSpPr/>
      </dsp:nvSpPr>
      <dsp:spPr>
        <a:xfrm>
          <a:off x="2443004" y="124858"/>
          <a:ext cx="2010483" cy="10530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noProof="0" dirty="0"/>
            <a:t>Diversity</a:t>
          </a:r>
        </a:p>
      </dsp:txBody>
      <dsp:txXfrm>
        <a:off x="2737432" y="279067"/>
        <a:ext cx="1421627" cy="744586"/>
      </dsp:txXfrm>
    </dsp:sp>
    <dsp:sp modelId="{D6B7EBB4-C474-44B9-95E8-ED7BFA61E34E}">
      <dsp:nvSpPr>
        <dsp:cNvPr id="0" name=""/>
        <dsp:cNvSpPr/>
      </dsp:nvSpPr>
      <dsp:spPr>
        <a:xfrm>
          <a:off x="5890577" y="60209"/>
          <a:ext cx="1352554" cy="1182302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796744-81D3-4167-94DE-84D0906C5E02}">
      <dsp:nvSpPr>
        <dsp:cNvPr id="0" name=""/>
        <dsp:cNvSpPr/>
      </dsp:nvSpPr>
      <dsp:spPr>
        <a:xfrm>
          <a:off x="4885335" y="124858"/>
          <a:ext cx="2010483" cy="1053004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noProof="0" dirty="0"/>
            <a:t>OK!</a:t>
          </a:r>
        </a:p>
      </dsp:txBody>
      <dsp:txXfrm>
        <a:off x="5179763" y="279067"/>
        <a:ext cx="1421627" cy="74458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206FA6-61F5-453B-A4B9-43F8EE96E346}">
      <dsp:nvSpPr>
        <dsp:cNvPr id="0" name=""/>
        <dsp:cNvSpPr/>
      </dsp:nvSpPr>
      <dsp:spPr>
        <a:xfrm>
          <a:off x="410266" y="131374"/>
          <a:ext cx="875679" cy="875679"/>
        </a:xfrm>
        <a:prstGeom prst="blockArc">
          <a:avLst>
            <a:gd name="adj1" fmla="val 10800000"/>
            <a:gd name="adj2" fmla="val 1620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25440B-2C34-4FF8-891F-BF3044F734BF}">
      <dsp:nvSpPr>
        <dsp:cNvPr id="0" name=""/>
        <dsp:cNvSpPr/>
      </dsp:nvSpPr>
      <dsp:spPr>
        <a:xfrm>
          <a:off x="410266" y="131374"/>
          <a:ext cx="875679" cy="875679"/>
        </a:xfrm>
        <a:prstGeom prst="blockArc">
          <a:avLst>
            <a:gd name="adj1" fmla="val 5400000"/>
            <a:gd name="adj2" fmla="val 1080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15C305-F22E-4855-A129-780C6AB6DC67}">
      <dsp:nvSpPr>
        <dsp:cNvPr id="0" name=""/>
        <dsp:cNvSpPr/>
      </dsp:nvSpPr>
      <dsp:spPr>
        <a:xfrm>
          <a:off x="410266" y="131374"/>
          <a:ext cx="875679" cy="875679"/>
        </a:xfrm>
        <a:prstGeom prst="blockArc">
          <a:avLst>
            <a:gd name="adj1" fmla="val 0"/>
            <a:gd name="adj2" fmla="val 540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7E2058-FB93-49D1-AF9F-0939F46CA2CE}">
      <dsp:nvSpPr>
        <dsp:cNvPr id="0" name=""/>
        <dsp:cNvSpPr/>
      </dsp:nvSpPr>
      <dsp:spPr>
        <a:xfrm>
          <a:off x="410266" y="131374"/>
          <a:ext cx="875679" cy="875679"/>
        </a:xfrm>
        <a:prstGeom prst="blockArc">
          <a:avLst>
            <a:gd name="adj1" fmla="val 16200000"/>
            <a:gd name="adj2" fmla="val 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1EF54F-DD6C-4619-B9F7-67DBE515AD9F}">
      <dsp:nvSpPr>
        <dsp:cNvPr id="0" name=""/>
        <dsp:cNvSpPr/>
      </dsp:nvSpPr>
      <dsp:spPr>
        <a:xfrm>
          <a:off x="646432" y="367540"/>
          <a:ext cx="403347" cy="4033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 dirty="0"/>
            <a:t> </a:t>
          </a:r>
        </a:p>
      </dsp:txBody>
      <dsp:txXfrm>
        <a:off x="705501" y="426609"/>
        <a:ext cx="285209" cy="285209"/>
      </dsp:txXfrm>
    </dsp:sp>
    <dsp:sp modelId="{FF53AF18-CD02-4289-802C-963AD9ACF967}">
      <dsp:nvSpPr>
        <dsp:cNvPr id="0" name=""/>
        <dsp:cNvSpPr/>
      </dsp:nvSpPr>
      <dsp:spPr>
        <a:xfrm>
          <a:off x="706934" y="367"/>
          <a:ext cx="282343" cy="282343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 dirty="0"/>
            <a:t> </a:t>
          </a:r>
        </a:p>
      </dsp:txBody>
      <dsp:txXfrm>
        <a:off x="748282" y="41715"/>
        <a:ext cx="199647" cy="199647"/>
      </dsp:txXfrm>
    </dsp:sp>
    <dsp:sp modelId="{6B8E635A-F786-4586-9780-89F76CC5D240}">
      <dsp:nvSpPr>
        <dsp:cNvPr id="0" name=""/>
        <dsp:cNvSpPr/>
      </dsp:nvSpPr>
      <dsp:spPr>
        <a:xfrm>
          <a:off x="1134609" y="428042"/>
          <a:ext cx="282343" cy="282343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 dirty="0"/>
            <a:t> </a:t>
          </a:r>
        </a:p>
      </dsp:txBody>
      <dsp:txXfrm>
        <a:off x="1175957" y="469390"/>
        <a:ext cx="199647" cy="199647"/>
      </dsp:txXfrm>
    </dsp:sp>
    <dsp:sp modelId="{FD3EF02A-A70E-45B3-9233-1DE44BB8E039}">
      <dsp:nvSpPr>
        <dsp:cNvPr id="0" name=""/>
        <dsp:cNvSpPr/>
      </dsp:nvSpPr>
      <dsp:spPr>
        <a:xfrm>
          <a:off x="706934" y="855717"/>
          <a:ext cx="282343" cy="282343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 dirty="0"/>
            <a:t> </a:t>
          </a:r>
        </a:p>
      </dsp:txBody>
      <dsp:txXfrm>
        <a:off x="748282" y="897065"/>
        <a:ext cx="199647" cy="199647"/>
      </dsp:txXfrm>
    </dsp:sp>
    <dsp:sp modelId="{8269C2CA-3037-4F15-AE33-D33C9600923F}">
      <dsp:nvSpPr>
        <dsp:cNvPr id="0" name=""/>
        <dsp:cNvSpPr/>
      </dsp:nvSpPr>
      <dsp:spPr>
        <a:xfrm>
          <a:off x="279259" y="428042"/>
          <a:ext cx="282343" cy="282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 dirty="0"/>
            <a:t> </a:t>
          </a:r>
        </a:p>
      </dsp:txBody>
      <dsp:txXfrm>
        <a:off x="320607" y="469390"/>
        <a:ext cx="199647" cy="19964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206FA6-61F5-453B-A4B9-43F8EE96E346}">
      <dsp:nvSpPr>
        <dsp:cNvPr id="0" name=""/>
        <dsp:cNvSpPr/>
      </dsp:nvSpPr>
      <dsp:spPr>
        <a:xfrm>
          <a:off x="410266" y="131374"/>
          <a:ext cx="875679" cy="875679"/>
        </a:xfrm>
        <a:prstGeom prst="blockArc">
          <a:avLst>
            <a:gd name="adj1" fmla="val 10800000"/>
            <a:gd name="adj2" fmla="val 1620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25440B-2C34-4FF8-891F-BF3044F734BF}">
      <dsp:nvSpPr>
        <dsp:cNvPr id="0" name=""/>
        <dsp:cNvSpPr/>
      </dsp:nvSpPr>
      <dsp:spPr>
        <a:xfrm>
          <a:off x="410266" y="131374"/>
          <a:ext cx="875679" cy="875679"/>
        </a:xfrm>
        <a:prstGeom prst="blockArc">
          <a:avLst>
            <a:gd name="adj1" fmla="val 5400000"/>
            <a:gd name="adj2" fmla="val 1080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15C305-F22E-4855-A129-780C6AB6DC67}">
      <dsp:nvSpPr>
        <dsp:cNvPr id="0" name=""/>
        <dsp:cNvSpPr/>
      </dsp:nvSpPr>
      <dsp:spPr>
        <a:xfrm>
          <a:off x="410266" y="131374"/>
          <a:ext cx="875679" cy="875679"/>
        </a:xfrm>
        <a:prstGeom prst="blockArc">
          <a:avLst>
            <a:gd name="adj1" fmla="val 0"/>
            <a:gd name="adj2" fmla="val 540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7E2058-FB93-49D1-AF9F-0939F46CA2CE}">
      <dsp:nvSpPr>
        <dsp:cNvPr id="0" name=""/>
        <dsp:cNvSpPr/>
      </dsp:nvSpPr>
      <dsp:spPr>
        <a:xfrm>
          <a:off x="410266" y="131374"/>
          <a:ext cx="875679" cy="875679"/>
        </a:xfrm>
        <a:prstGeom prst="blockArc">
          <a:avLst>
            <a:gd name="adj1" fmla="val 16200000"/>
            <a:gd name="adj2" fmla="val 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1EF54F-DD6C-4619-B9F7-67DBE515AD9F}">
      <dsp:nvSpPr>
        <dsp:cNvPr id="0" name=""/>
        <dsp:cNvSpPr/>
      </dsp:nvSpPr>
      <dsp:spPr>
        <a:xfrm>
          <a:off x="646432" y="367540"/>
          <a:ext cx="403347" cy="4033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 dirty="0"/>
            <a:t> </a:t>
          </a:r>
        </a:p>
      </dsp:txBody>
      <dsp:txXfrm>
        <a:off x="705501" y="426609"/>
        <a:ext cx="285209" cy="285209"/>
      </dsp:txXfrm>
    </dsp:sp>
    <dsp:sp modelId="{FF53AF18-CD02-4289-802C-963AD9ACF967}">
      <dsp:nvSpPr>
        <dsp:cNvPr id="0" name=""/>
        <dsp:cNvSpPr/>
      </dsp:nvSpPr>
      <dsp:spPr>
        <a:xfrm>
          <a:off x="706934" y="367"/>
          <a:ext cx="282343" cy="282343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 dirty="0"/>
            <a:t> </a:t>
          </a:r>
        </a:p>
      </dsp:txBody>
      <dsp:txXfrm>
        <a:off x="748282" y="41715"/>
        <a:ext cx="199647" cy="199647"/>
      </dsp:txXfrm>
    </dsp:sp>
    <dsp:sp modelId="{6B8E635A-F786-4586-9780-89F76CC5D240}">
      <dsp:nvSpPr>
        <dsp:cNvPr id="0" name=""/>
        <dsp:cNvSpPr/>
      </dsp:nvSpPr>
      <dsp:spPr>
        <a:xfrm>
          <a:off x="1134609" y="428042"/>
          <a:ext cx="282343" cy="282343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 dirty="0"/>
            <a:t> </a:t>
          </a:r>
        </a:p>
      </dsp:txBody>
      <dsp:txXfrm>
        <a:off x="1175957" y="469390"/>
        <a:ext cx="199647" cy="199647"/>
      </dsp:txXfrm>
    </dsp:sp>
    <dsp:sp modelId="{FD3EF02A-A70E-45B3-9233-1DE44BB8E039}">
      <dsp:nvSpPr>
        <dsp:cNvPr id="0" name=""/>
        <dsp:cNvSpPr/>
      </dsp:nvSpPr>
      <dsp:spPr>
        <a:xfrm>
          <a:off x="706934" y="855717"/>
          <a:ext cx="282343" cy="282343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 dirty="0"/>
            <a:t> </a:t>
          </a:r>
        </a:p>
      </dsp:txBody>
      <dsp:txXfrm>
        <a:off x="748282" y="897065"/>
        <a:ext cx="199647" cy="199647"/>
      </dsp:txXfrm>
    </dsp:sp>
    <dsp:sp modelId="{8269C2CA-3037-4F15-AE33-D33C9600923F}">
      <dsp:nvSpPr>
        <dsp:cNvPr id="0" name=""/>
        <dsp:cNvSpPr/>
      </dsp:nvSpPr>
      <dsp:spPr>
        <a:xfrm>
          <a:off x="279259" y="428042"/>
          <a:ext cx="282343" cy="282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 dirty="0"/>
            <a:t> </a:t>
          </a:r>
        </a:p>
      </dsp:txBody>
      <dsp:txXfrm>
        <a:off x="320607" y="469390"/>
        <a:ext cx="199647" cy="19964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206FA6-61F5-453B-A4B9-43F8EE96E346}">
      <dsp:nvSpPr>
        <dsp:cNvPr id="0" name=""/>
        <dsp:cNvSpPr/>
      </dsp:nvSpPr>
      <dsp:spPr>
        <a:xfrm>
          <a:off x="410266" y="131374"/>
          <a:ext cx="875679" cy="875679"/>
        </a:xfrm>
        <a:prstGeom prst="blockArc">
          <a:avLst>
            <a:gd name="adj1" fmla="val 10800000"/>
            <a:gd name="adj2" fmla="val 1620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25440B-2C34-4FF8-891F-BF3044F734BF}">
      <dsp:nvSpPr>
        <dsp:cNvPr id="0" name=""/>
        <dsp:cNvSpPr/>
      </dsp:nvSpPr>
      <dsp:spPr>
        <a:xfrm>
          <a:off x="410266" y="131374"/>
          <a:ext cx="875679" cy="875679"/>
        </a:xfrm>
        <a:prstGeom prst="blockArc">
          <a:avLst>
            <a:gd name="adj1" fmla="val 5400000"/>
            <a:gd name="adj2" fmla="val 1080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15C305-F22E-4855-A129-780C6AB6DC67}">
      <dsp:nvSpPr>
        <dsp:cNvPr id="0" name=""/>
        <dsp:cNvSpPr/>
      </dsp:nvSpPr>
      <dsp:spPr>
        <a:xfrm>
          <a:off x="410266" y="131374"/>
          <a:ext cx="875679" cy="875679"/>
        </a:xfrm>
        <a:prstGeom prst="blockArc">
          <a:avLst>
            <a:gd name="adj1" fmla="val 0"/>
            <a:gd name="adj2" fmla="val 540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7E2058-FB93-49D1-AF9F-0939F46CA2CE}">
      <dsp:nvSpPr>
        <dsp:cNvPr id="0" name=""/>
        <dsp:cNvSpPr/>
      </dsp:nvSpPr>
      <dsp:spPr>
        <a:xfrm>
          <a:off x="410266" y="131374"/>
          <a:ext cx="875679" cy="875679"/>
        </a:xfrm>
        <a:prstGeom prst="blockArc">
          <a:avLst>
            <a:gd name="adj1" fmla="val 16200000"/>
            <a:gd name="adj2" fmla="val 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1EF54F-DD6C-4619-B9F7-67DBE515AD9F}">
      <dsp:nvSpPr>
        <dsp:cNvPr id="0" name=""/>
        <dsp:cNvSpPr/>
      </dsp:nvSpPr>
      <dsp:spPr>
        <a:xfrm>
          <a:off x="646432" y="367540"/>
          <a:ext cx="403347" cy="4033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 dirty="0"/>
            <a:t> </a:t>
          </a:r>
        </a:p>
      </dsp:txBody>
      <dsp:txXfrm>
        <a:off x="705501" y="426609"/>
        <a:ext cx="285209" cy="285209"/>
      </dsp:txXfrm>
    </dsp:sp>
    <dsp:sp modelId="{FF53AF18-CD02-4289-802C-963AD9ACF967}">
      <dsp:nvSpPr>
        <dsp:cNvPr id="0" name=""/>
        <dsp:cNvSpPr/>
      </dsp:nvSpPr>
      <dsp:spPr>
        <a:xfrm>
          <a:off x="706934" y="367"/>
          <a:ext cx="282343" cy="282343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 dirty="0"/>
            <a:t> </a:t>
          </a:r>
        </a:p>
      </dsp:txBody>
      <dsp:txXfrm>
        <a:off x="748282" y="41715"/>
        <a:ext cx="199647" cy="199647"/>
      </dsp:txXfrm>
    </dsp:sp>
    <dsp:sp modelId="{6B8E635A-F786-4586-9780-89F76CC5D240}">
      <dsp:nvSpPr>
        <dsp:cNvPr id="0" name=""/>
        <dsp:cNvSpPr/>
      </dsp:nvSpPr>
      <dsp:spPr>
        <a:xfrm>
          <a:off x="1134609" y="428042"/>
          <a:ext cx="282343" cy="282343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 dirty="0"/>
            <a:t> </a:t>
          </a:r>
        </a:p>
      </dsp:txBody>
      <dsp:txXfrm>
        <a:off x="1175957" y="469390"/>
        <a:ext cx="199647" cy="199647"/>
      </dsp:txXfrm>
    </dsp:sp>
    <dsp:sp modelId="{FD3EF02A-A70E-45B3-9233-1DE44BB8E039}">
      <dsp:nvSpPr>
        <dsp:cNvPr id="0" name=""/>
        <dsp:cNvSpPr/>
      </dsp:nvSpPr>
      <dsp:spPr>
        <a:xfrm>
          <a:off x="706934" y="855717"/>
          <a:ext cx="282343" cy="282343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 dirty="0"/>
            <a:t> </a:t>
          </a:r>
        </a:p>
      </dsp:txBody>
      <dsp:txXfrm>
        <a:off x="748282" y="897065"/>
        <a:ext cx="199647" cy="199647"/>
      </dsp:txXfrm>
    </dsp:sp>
    <dsp:sp modelId="{8269C2CA-3037-4F15-AE33-D33C9600923F}">
      <dsp:nvSpPr>
        <dsp:cNvPr id="0" name=""/>
        <dsp:cNvSpPr/>
      </dsp:nvSpPr>
      <dsp:spPr>
        <a:xfrm>
          <a:off x="279259" y="428042"/>
          <a:ext cx="282343" cy="282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 dirty="0"/>
            <a:t> </a:t>
          </a:r>
        </a:p>
      </dsp:txBody>
      <dsp:txXfrm>
        <a:off x="320607" y="469390"/>
        <a:ext cx="199647" cy="19964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EEBE54-6B1E-4BF2-869D-8965FD326C49}">
      <dsp:nvSpPr>
        <dsp:cNvPr id="0" name=""/>
        <dsp:cNvSpPr/>
      </dsp:nvSpPr>
      <dsp:spPr>
        <a:xfrm>
          <a:off x="3622995" y="678226"/>
          <a:ext cx="4633187" cy="4633187"/>
        </a:xfrm>
        <a:prstGeom prst="blockArc">
          <a:avLst>
            <a:gd name="adj1" fmla="val 12600000"/>
            <a:gd name="adj2" fmla="val 16200000"/>
            <a:gd name="adj3" fmla="val 453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417169-40B9-40DC-8D7B-9D355B120D5B}">
      <dsp:nvSpPr>
        <dsp:cNvPr id="0" name=""/>
        <dsp:cNvSpPr/>
      </dsp:nvSpPr>
      <dsp:spPr>
        <a:xfrm>
          <a:off x="3622995" y="678226"/>
          <a:ext cx="4633187" cy="4633187"/>
        </a:xfrm>
        <a:prstGeom prst="blockArc">
          <a:avLst>
            <a:gd name="adj1" fmla="val 9000000"/>
            <a:gd name="adj2" fmla="val 12600000"/>
            <a:gd name="adj3" fmla="val 453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91C968-4781-4797-9F57-A3148805541A}">
      <dsp:nvSpPr>
        <dsp:cNvPr id="0" name=""/>
        <dsp:cNvSpPr/>
      </dsp:nvSpPr>
      <dsp:spPr>
        <a:xfrm>
          <a:off x="3622995" y="678226"/>
          <a:ext cx="4633187" cy="4633187"/>
        </a:xfrm>
        <a:prstGeom prst="blockArc">
          <a:avLst>
            <a:gd name="adj1" fmla="val 5400000"/>
            <a:gd name="adj2" fmla="val 9000000"/>
            <a:gd name="adj3" fmla="val 453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ADDBD1-C765-4C57-AE07-D7A3EA64B8CA}">
      <dsp:nvSpPr>
        <dsp:cNvPr id="0" name=""/>
        <dsp:cNvSpPr/>
      </dsp:nvSpPr>
      <dsp:spPr>
        <a:xfrm>
          <a:off x="3622995" y="678226"/>
          <a:ext cx="4633187" cy="4633187"/>
        </a:xfrm>
        <a:prstGeom prst="blockArc">
          <a:avLst>
            <a:gd name="adj1" fmla="val 1800000"/>
            <a:gd name="adj2" fmla="val 5400000"/>
            <a:gd name="adj3" fmla="val 453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427FFF-B2D9-4F44-A5E1-C9644BAEBD1A}">
      <dsp:nvSpPr>
        <dsp:cNvPr id="0" name=""/>
        <dsp:cNvSpPr/>
      </dsp:nvSpPr>
      <dsp:spPr>
        <a:xfrm>
          <a:off x="3622995" y="678226"/>
          <a:ext cx="4633187" cy="4633187"/>
        </a:xfrm>
        <a:prstGeom prst="blockArc">
          <a:avLst>
            <a:gd name="adj1" fmla="val 19800000"/>
            <a:gd name="adj2" fmla="val 1800000"/>
            <a:gd name="adj3" fmla="val 453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D9FE40-5425-4953-BF05-88BD33A7BFFC}">
      <dsp:nvSpPr>
        <dsp:cNvPr id="0" name=""/>
        <dsp:cNvSpPr/>
      </dsp:nvSpPr>
      <dsp:spPr>
        <a:xfrm>
          <a:off x="3622995" y="678226"/>
          <a:ext cx="4633187" cy="4633187"/>
        </a:xfrm>
        <a:prstGeom prst="blockArc">
          <a:avLst>
            <a:gd name="adj1" fmla="val 16200000"/>
            <a:gd name="adj2" fmla="val 19800000"/>
            <a:gd name="adj3" fmla="val 453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9D2211-46F7-41BE-B3EA-4364E68337C9}">
      <dsp:nvSpPr>
        <dsp:cNvPr id="0" name=""/>
        <dsp:cNvSpPr/>
      </dsp:nvSpPr>
      <dsp:spPr>
        <a:xfrm>
          <a:off x="4380689" y="1719993"/>
          <a:ext cx="3117799" cy="25496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noProof="0" dirty="0"/>
            <a:t>Institutional change</a:t>
          </a:r>
        </a:p>
      </dsp:txBody>
      <dsp:txXfrm>
        <a:off x="4837280" y="2093381"/>
        <a:ext cx="2204617" cy="1802878"/>
      </dsp:txXfrm>
    </dsp:sp>
    <dsp:sp modelId="{34970236-85A8-4AC8-8F29-E727F7EB582F}">
      <dsp:nvSpPr>
        <dsp:cNvPr id="0" name=""/>
        <dsp:cNvSpPr/>
      </dsp:nvSpPr>
      <dsp:spPr>
        <a:xfrm>
          <a:off x="4848359" y="-161677"/>
          <a:ext cx="2182459" cy="17847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noProof="0" dirty="0"/>
            <a:t>Science education</a:t>
          </a:r>
        </a:p>
      </dsp:txBody>
      <dsp:txXfrm>
        <a:off x="5167973" y="99695"/>
        <a:ext cx="1543231" cy="1262014"/>
      </dsp:txXfrm>
    </dsp:sp>
    <dsp:sp modelId="{49FB3675-3B6D-4DA0-B5AD-0151C1E585D9}">
      <dsp:nvSpPr>
        <dsp:cNvPr id="0" name=""/>
        <dsp:cNvSpPr/>
      </dsp:nvSpPr>
      <dsp:spPr>
        <a:xfrm>
          <a:off x="6809144" y="970382"/>
          <a:ext cx="2182459" cy="17847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noProof="0" dirty="0"/>
            <a:t>Ethics and research integrity</a:t>
          </a:r>
        </a:p>
      </dsp:txBody>
      <dsp:txXfrm>
        <a:off x="7128758" y="1231754"/>
        <a:ext cx="1543231" cy="1262014"/>
      </dsp:txXfrm>
    </dsp:sp>
    <dsp:sp modelId="{91DDB8A2-63B3-4B9F-A406-2DEF6B2C51F3}">
      <dsp:nvSpPr>
        <dsp:cNvPr id="0" name=""/>
        <dsp:cNvSpPr/>
      </dsp:nvSpPr>
      <dsp:spPr>
        <a:xfrm>
          <a:off x="6809144" y="3234500"/>
          <a:ext cx="2182459" cy="17847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noProof="0" dirty="0"/>
            <a:t>Standard operating procedures</a:t>
          </a:r>
        </a:p>
      </dsp:txBody>
      <dsp:txXfrm>
        <a:off x="7128758" y="3495872"/>
        <a:ext cx="1543231" cy="1262014"/>
      </dsp:txXfrm>
    </dsp:sp>
    <dsp:sp modelId="{A2E0F420-0643-4F03-9AEB-1D708CFAC95E}">
      <dsp:nvSpPr>
        <dsp:cNvPr id="0" name=""/>
        <dsp:cNvSpPr/>
      </dsp:nvSpPr>
      <dsp:spPr>
        <a:xfrm>
          <a:off x="4848359" y="4366560"/>
          <a:ext cx="2182459" cy="17847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noProof="0" dirty="0"/>
            <a:t>Re-use of research data</a:t>
          </a:r>
        </a:p>
      </dsp:txBody>
      <dsp:txXfrm>
        <a:off x="5167973" y="4627932"/>
        <a:ext cx="1543231" cy="1262014"/>
      </dsp:txXfrm>
    </dsp:sp>
    <dsp:sp modelId="{D548C1E9-C66F-4A39-B0D6-ED1FB35DF658}">
      <dsp:nvSpPr>
        <dsp:cNvPr id="0" name=""/>
        <dsp:cNvSpPr/>
      </dsp:nvSpPr>
      <dsp:spPr>
        <a:xfrm>
          <a:off x="2887575" y="3234500"/>
          <a:ext cx="2182459" cy="17847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noProof="0" dirty="0"/>
            <a:t>Sciense4 Refugees</a:t>
          </a:r>
        </a:p>
      </dsp:txBody>
      <dsp:txXfrm>
        <a:off x="3207189" y="3495872"/>
        <a:ext cx="1543231" cy="1262014"/>
      </dsp:txXfrm>
    </dsp:sp>
    <dsp:sp modelId="{6B1B5BB4-8395-4D3C-B883-1F265619F72B}">
      <dsp:nvSpPr>
        <dsp:cNvPr id="0" name=""/>
        <dsp:cNvSpPr/>
      </dsp:nvSpPr>
      <dsp:spPr>
        <a:xfrm>
          <a:off x="2887575" y="970382"/>
          <a:ext cx="2182459" cy="17847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noProof="0" dirty="0"/>
            <a:t>Etc.</a:t>
          </a:r>
        </a:p>
      </dsp:txBody>
      <dsp:txXfrm>
        <a:off x="3207189" y="1231754"/>
        <a:ext cx="1543231" cy="12620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6CB243-2844-4649-AE04-96F182446C27}">
      <dsp:nvSpPr>
        <dsp:cNvPr id="0" name=""/>
        <dsp:cNvSpPr/>
      </dsp:nvSpPr>
      <dsp:spPr>
        <a:xfrm>
          <a:off x="1005915" y="60209"/>
          <a:ext cx="1352554" cy="1182302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F5CA00-2311-4BE1-BAF4-FD6D39F5B50D}">
      <dsp:nvSpPr>
        <dsp:cNvPr id="0" name=""/>
        <dsp:cNvSpPr/>
      </dsp:nvSpPr>
      <dsp:spPr>
        <a:xfrm>
          <a:off x="673" y="124858"/>
          <a:ext cx="2010483" cy="10530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noProof="0" dirty="0"/>
            <a:t>Differences</a:t>
          </a:r>
        </a:p>
      </dsp:txBody>
      <dsp:txXfrm>
        <a:off x="295101" y="279067"/>
        <a:ext cx="1421627" cy="744586"/>
      </dsp:txXfrm>
    </dsp:sp>
    <dsp:sp modelId="{16548C77-9537-4558-B6C5-E18797FC60ED}">
      <dsp:nvSpPr>
        <dsp:cNvPr id="0" name=""/>
        <dsp:cNvSpPr/>
      </dsp:nvSpPr>
      <dsp:spPr>
        <a:xfrm>
          <a:off x="3448246" y="60209"/>
          <a:ext cx="1352554" cy="1182302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8D2D35-9DD0-45AC-BE84-2D64F22DBFAB}">
      <dsp:nvSpPr>
        <dsp:cNvPr id="0" name=""/>
        <dsp:cNvSpPr/>
      </dsp:nvSpPr>
      <dsp:spPr>
        <a:xfrm>
          <a:off x="2443004" y="124858"/>
          <a:ext cx="2010483" cy="10530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noProof="0" dirty="0"/>
            <a:t>Inequality</a:t>
          </a:r>
        </a:p>
      </dsp:txBody>
      <dsp:txXfrm>
        <a:off x="2737432" y="279067"/>
        <a:ext cx="1421627" cy="744586"/>
      </dsp:txXfrm>
    </dsp:sp>
    <dsp:sp modelId="{D6B7EBB4-C474-44B9-95E8-ED7BFA61E34E}">
      <dsp:nvSpPr>
        <dsp:cNvPr id="0" name=""/>
        <dsp:cNvSpPr/>
      </dsp:nvSpPr>
      <dsp:spPr>
        <a:xfrm>
          <a:off x="5890577" y="60209"/>
          <a:ext cx="1352554" cy="1182302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796744-81D3-4167-94DE-84D0906C5E02}">
      <dsp:nvSpPr>
        <dsp:cNvPr id="0" name=""/>
        <dsp:cNvSpPr/>
      </dsp:nvSpPr>
      <dsp:spPr>
        <a:xfrm>
          <a:off x="4885335" y="124858"/>
          <a:ext cx="2010483" cy="1053004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noProof="0" dirty="0"/>
            <a:t>Not OK!</a:t>
          </a:r>
        </a:p>
      </dsp:txBody>
      <dsp:txXfrm>
        <a:off x="5179763" y="279067"/>
        <a:ext cx="1421627" cy="7445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18F04E-E784-415B-9BDB-69901E31478E}">
      <dsp:nvSpPr>
        <dsp:cNvPr id="0" name=""/>
        <dsp:cNvSpPr/>
      </dsp:nvSpPr>
      <dsp:spPr>
        <a:xfrm>
          <a:off x="745583" y="732"/>
          <a:ext cx="3131472" cy="24001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noProof="0" dirty="0"/>
            <a:t>Equal Opportunities in research at all levels</a:t>
          </a:r>
        </a:p>
      </dsp:txBody>
      <dsp:txXfrm>
        <a:off x="1204176" y="352228"/>
        <a:ext cx="2214286" cy="1697174"/>
      </dsp:txXfrm>
    </dsp:sp>
    <dsp:sp modelId="{B3CE09DF-575D-4F5B-9F82-09B44083CB78}">
      <dsp:nvSpPr>
        <dsp:cNvPr id="0" name=""/>
        <dsp:cNvSpPr/>
      </dsp:nvSpPr>
      <dsp:spPr>
        <a:xfrm>
          <a:off x="1615271" y="2595791"/>
          <a:ext cx="1392096" cy="1392096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2300" kern="1200"/>
        </a:p>
      </dsp:txBody>
      <dsp:txXfrm>
        <a:off x="1799793" y="3128129"/>
        <a:ext cx="1023052" cy="327420"/>
      </dsp:txXfrm>
    </dsp:sp>
    <dsp:sp modelId="{DEE604EB-C684-4ABC-9193-B226E55EF77D}">
      <dsp:nvSpPr>
        <dsp:cNvPr id="0" name=""/>
        <dsp:cNvSpPr/>
      </dsp:nvSpPr>
      <dsp:spPr>
        <a:xfrm>
          <a:off x="782162" y="4182781"/>
          <a:ext cx="3058315" cy="2400166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noProof="0" dirty="0"/>
            <a:t>Gender and sex variable in the research content</a:t>
          </a:r>
        </a:p>
      </dsp:txBody>
      <dsp:txXfrm>
        <a:off x="1230042" y="4534277"/>
        <a:ext cx="2162555" cy="1697174"/>
      </dsp:txXfrm>
    </dsp:sp>
    <dsp:sp modelId="{CF2652E0-9BE6-4C37-AB22-21F1873ABE39}">
      <dsp:nvSpPr>
        <dsp:cNvPr id="0" name=""/>
        <dsp:cNvSpPr/>
      </dsp:nvSpPr>
      <dsp:spPr>
        <a:xfrm>
          <a:off x="4237081" y="2845409"/>
          <a:ext cx="763252" cy="8928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3800" kern="1200"/>
        </a:p>
      </dsp:txBody>
      <dsp:txXfrm>
        <a:off x="4237081" y="3023981"/>
        <a:ext cx="534276" cy="535717"/>
      </dsp:txXfrm>
    </dsp:sp>
    <dsp:sp modelId="{B1573961-0671-4B93-8141-264AFEE0FE22}">
      <dsp:nvSpPr>
        <dsp:cNvPr id="0" name=""/>
        <dsp:cNvSpPr/>
      </dsp:nvSpPr>
      <dsp:spPr>
        <a:xfrm>
          <a:off x="5317156" y="891673"/>
          <a:ext cx="4800332" cy="48003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6500" kern="1200" dirty="0"/>
            <a:t>Gender in research</a:t>
          </a:r>
        </a:p>
      </dsp:txBody>
      <dsp:txXfrm>
        <a:off x="6020148" y="1594665"/>
        <a:ext cx="3394348" cy="339434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24F06-0BBB-41DF-A698-5D4F33DD1DF8}">
      <dsp:nvSpPr>
        <dsp:cNvPr id="0" name=""/>
        <dsp:cNvSpPr/>
      </dsp:nvSpPr>
      <dsp:spPr>
        <a:xfrm>
          <a:off x="2521017" y="634727"/>
          <a:ext cx="4332047" cy="4332047"/>
        </a:xfrm>
        <a:prstGeom prst="blockArc">
          <a:avLst>
            <a:gd name="adj1" fmla="val 10800000"/>
            <a:gd name="adj2" fmla="val 16200000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4FA9D2-1EA9-4AE8-B5BA-2D89DF5950AC}">
      <dsp:nvSpPr>
        <dsp:cNvPr id="0" name=""/>
        <dsp:cNvSpPr/>
      </dsp:nvSpPr>
      <dsp:spPr>
        <a:xfrm>
          <a:off x="2521017" y="634727"/>
          <a:ext cx="4332047" cy="4332047"/>
        </a:xfrm>
        <a:prstGeom prst="blockArc">
          <a:avLst>
            <a:gd name="adj1" fmla="val 5400000"/>
            <a:gd name="adj2" fmla="val 10800000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BB42E9-0CE3-4F5F-9D57-CE004E94B542}">
      <dsp:nvSpPr>
        <dsp:cNvPr id="0" name=""/>
        <dsp:cNvSpPr/>
      </dsp:nvSpPr>
      <dsp:spPr>
        <a:xfrm>
          <a:off x="2521017" y="634727"/>
          <a:ext cx="4332047" cy="4332047"/>
        </a:xfrm>
        <a:prstGeom prst="blockArc">
          <a:avLst>
            <a:gd name="adj1" fmla="val 0"/>
            <a:gd name="adj2" fmla="val 5400000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34C8E3-92BA-4E92-B641-9CA45A31664B}">
      <dsp:nvSpPr>
        <dsp:cNvPr id="0" name=""/>
        <dsp:cNvSpPr/>
      </dsp:nvSpPr>
      <dsp:spPr>
        <a:xfrm>
          <a:off x="2521017" y="634727"/>
          <a:ext cx="4332047" cy="4332047"/>
        </a:xfrm>
        <a:prstGeom prst="blockArc">
          <a:avLst>
            <a:gd name="adj1" fmla="val 16200000"/>
            <a:gd name="adj2" fmla="val 0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94F2AB-4F93-4529-B2DC-36C9823499BD}">
      <dsp:nvSpPr>
        <dsp:cNvPr id="0" name=""/>
        <dsp:cNvSpPr/>
      </dsp:nvSpPr>
      <dsp:spPr>
        <a:xfrm>
          <a:off x="3690517" y="1804227"/>
          <a:ext cx="1993047" cy="1993047"/>
        </a:xfrm>
        <a:prstGeom prst="ellipse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600" kern="1200" dirty="0"/>
            <a:t>Gender in research content</a:t>
          </a:r>
        </a:p>
      </dsp:txBody>
      <dsp:txXfrm>
        <a:off x="3982392" y="2096102"/>
        <a:ext cx="1409297" cy="1409297"/>
      </dsp:txXfrm>
    </dsp:sp>
    <dsp:sp modelId="{212806FF-C332-4A41-BCC7-9465D53ED4C0}">
      <dsp:nvSpPr>
        <dsp:cNvPr id="0" name=""/>
        <dsp:cNvSpPr/>
      </dsp:nvSpPr>
      <dsp:spPr>
        <a:xfrm>
          <a:off x="3830568" y="-128856"/>
          <a:ext cx="1712944" cy="1627618"/>
        </a:xfrm>
        <a:prstGeom prst="ellipse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noProof="0" dirty="0"/>
            <a:t>Ideas phase</a:t>
          </a:r>
        </a:p>
      </dsp:txBody>
      <dsp:txXfrm>
        <a:off x="4081423" y="109503"/>
        <a:ext cx="1211234" cy="1150900"/>
      </dsp:txXfrm>
    </dsp:sp>
    <dsp:sp modelId="{C53AA345-D3F4-485A-9CE0-78ED731B43EF}">
      <dsp:nvSpPr>
        <dsp:cNvPr id="0" name=""/>
        <dsp:cNvSpPr/>
      </dsp:nvSpPr>
      <dsp:spPr>
        <a:xfrm>
          <a:off x="5770120" y="1895323"/>
          <a:ext cx="2065439" cy="1810855"/>
        </a:xfrm>
        <a:prstGeom prst="ellipse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noProof="0" dirty="0"/>
            <a:t>Proposal phase</a:t>
          </a:r>
        </a:p>
      </dsp:txBody>
      <dsp:txXfrm>
        <a:off x="6072597" y="2160517"/>
        <a:ext cx="1460485" cy="1280467"/>
      </dsp:txXfrm>
    </dsp:sp>
    <dsp:sp modelId="{BF419E47-6567-45E2-B05C-7AF44CF162FA}">
      <dsp:nvSpPr>
        <dsp:cNvPr id="0" name=""/>
        <dsp:cNvSpPr/>
      </dsp:nvSpPr>
      <dsp:spPr>
        <a:xfrm>
          <a:off x="3851927" y="4075123"/>
          <a:ext cx="1670225" cy="1682851"/>
        </a:xfrm>
        <a:prstGeom prst="ellipse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noProof="0" dirty="0"/>
            <a:t>Research phase</a:t>
          </a:r>
        </a:p>
      </dsp:txBody>
      <dsp:txXfrm>
        <a:off x="4096526" y="4321571"/>
        <a:ext cx="1181027" cy="1189955"/>
      </dsp:txXfrm>
    </dsp:sp>
    <dsp:sp modelId="{01E338AF-BE30-49ED-93B2-8B022A99C8DF}">
      <dsp:nvSpPr>
        <dsp:cNvPr id="0" name=""/>
        <dsp:cNvSpPr/>
      </dsp:nvSpPr>
      <dsp:spPr>
        <a:xfrm>
          <a:off x="1746041" y="1930132"/>
          <a:ext cx="1650401" cy="1741238"/>
        </a:xfrm>
        <a:prstGeom prst="ellipse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noProof="0" dirty="0" err="1"/>
            <a:t>Dissemi</a:t>
          </a:r>
          <a:r>
            <a:rPr lang="en-US" sz="2400" kern="1200" noProof="0" dirty="0"/>
            <a:t>-nation phase</a:t>
          </a:r>
        </a:p>
      </dsp:txBody>
      <dsp:txXfrm>
        <a:off x="1987737" y="2185130"/>
        <a:ext cx="1167009" cy="123124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206FA6-61F5-453B-A4B9-43F8EE96E346}">
      <dsp:nvSpPr>
        <dsp:cNvPr id="0" name=""/>
        <dsp:cNvSpPr/>
      </dsp:nvSpPr>
      <dsp:spPr>
        <a:xfrm>
          <a:off x="410266" y="131374"/>
          <a:ext cx="875679" cy="875679"/>
        </a:xfrm>
        <a:prstGeom prst="blockArc">
          <a:avLst>
            <a:gd name="adj1" fmla="val 10800000"/>
            <a:gd name="adj2" fmla="val 1620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25440B-2C34-4FF8-891F-BF3044F734BF}">
      <dsp:nvSpPr>
        <dsp:cNvPr id="0" name=""/>
        <dsp:cNvSpPr/>
      </dsp:nvSpPr>
      <dsp:spPr>
        <a:xfrm>
          <a:off x="410266" y="131374"/>
          <a:ext cx="875679" cy="875679"/>
        </a:xfrm>
        <a:prstGeom prst="blockArc">
          <a:avLst>
            <a:gd name="adj1" fmla="val 5400000"/>
            <a:gd name="adj2" fmla="val 1080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15C305-F22E-4855-A129-780C6AB6DC67}">
      <dsp:nvSpPr>
        <dsp:cNvPr id="0" name=""/>
        <dsp:cNvSpPr/>
      </dsp:nvSpPr>
      <dsp:spPr>
        <a:xfrm>
          <a:off x="410266" y="131374"/>
          <a:ext cx="875679" cy="875679"/>
        </a:xfrm>
        <a:prstGeom prst="blockArc">
          <a:avLst>
            <a:gd name="adj1" fmla="val 0"/>
            <a:gd name="adj2" fmla="val 540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7E2058-FB93-49D1-AF9F-0939F46CA2CE}">
      <dsp:nvSpPr>
        <dsp:cNvPr id="0" name=""/>
        <dsp:cNvSpPr/>
      </dsp:nvSpPr>
      <dsp:spPr>
        <a:xfrm>
          <a:off x="410266" y="131374"/>
          <a:ext cx="875679" cy="875679"/>
        </a:xfrm>
        <a:prstGeom prst="blockArc">
          <a:avLst>
            <a:gd name="adj1" fmla="val 16200000"/>
            <a:gd name="adj2" fmla="val 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1EF54F-DD6C-4619-B9F7-67DBE515AD9F}">
      <dsp:nvSpPr>
        <dsp:cNvPr id="0" name=""/>
        <dsp:cNvSpPr/>
      </dsp:nvSpPr>
      <dsp:spPr>
        <a:xfrm>
          <a:off x="646432" y="367540"/>
          <a:ext cx="403347" cy="4033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 dirty="0"/>
            <a:t> </a:t>
          </a:r>
        </a:p>
      </dsp:txBody>
      <dsp:txXfrm>
        <a:off x="705501" y="426609"/>
        <a:ext cx="285209" cy="285209"/>
      </dsp:txXfrm>
    </dsp:sp>
    <dsp:sp modelId="{FF53AF18-CD02-4289-802C-963AD9ACF967}">
      <dsp:nvSpPr>
        <dsp:cNvPr id="0" name=""/>
        <dsp:cNvSpPr/>
      </dsp:nvSpPr>
      <dsp:spPr>
        <a:xfrm>
          <a:off x="706934" y="367"/>
          <a:ext cx="282343" cy="282343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 dirty="0"/>
            <a:t> </a:t>
          </a:r>
        </a:p>
      </dsp:txBody>
      <dsp:txXfrm>
        <a:off x="748282" y="41715"/>
        <a:ext cx="199647" cy="199647"/>
      </dsp:txXfrm>
    </dsp:sp>
    <dsp:sp modelId="{6B8E635A-F786-4586-9780-89F76CC5D240}">
      <dsp:nvSpPr>
        <dsp:cNvPr id="0" name=""/>
        <dsp:cNvSpPr/>
      </dsp:nvSpPr>
      <dsp:spPr>
        <a:xfrm>
          <a:off x="1134609" y="428042"/>
          <a:ext cx="282343" cy="282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 dirty="0"/>
            <a:t> </a:t>
          </a:r>
        </a:p>
      </dsp:txBody>
      <dsp:txXfrm>
        <a:off x="1175957" y="469390"/>
        <a:ext cx="199647" cy="199647"/>
      </dsp:txXfrm>
    </dsp:sp>
    <dsp:sp modelId="{FD3EF02A-A70E-45B3-9233-1DE44BB8E039}">
      <dsp:nvSpPr>
        <dsp:cNvPr id="0" name=""/>
        <dsp:cNvSpPr/>
      </dsp:nvSpPr>
      <dsp:spPr>
        <a:xfrm>
          <a:off x="706934" y="855717"/>
          <a:ext cx="282343" cy="282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 dirty="0"/>
            <a:t> </a:t>
          </a:r>
        </a:p>
      </dsp:txBody>
      <dsp:txXfrm>
        <a:off x="748282" y="897065"/>
        <a:ext cx="199647" cy="199647"/>
      </dsp:txXfrm>
    </dsp:sp>
    <dsp:sp modelId="{8269C2CA-3037-4F15-AE33-D33C9600923F}">
      <dsp:nvSpPr>
        <dsp:cNvPr id="0" name=""/>
        <dsp:cNvSpPr/>
      </dsp:nvSpPr>
      <dsp:spPr>
        <a:xfrm>
          <a:off x="279259" y="428042"/>
          <a:ext cx="282343" cy="282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 dirty="0"/>
            <a:t> </a:t>
          </a:r>
        </a:p>
      </dsp:txBody>
      <dsp:txXfrm>
        <a:off x="320607" y="469390"/>
        <a:ext cx="199647" cy="19964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206FA6-61F5-453B-A4B9-43F8EE96E346}">
      <dsp:nvSpPr>
        <dsp:cNvPr id="0" name=""/>
        <dsp:cNvSpPr/>
      </dsp:nvSpPr>
      <dsp:spPr>
        <a:xfrm>
          <a:off x="410266" y="131374"/>
          <a:ext cx="875679" cy="875679"/>
        </a:xfrm>
        <a:prstGeom prst="blockArc">
          <a:avLst>
            <a:gd name="adj1" fmla="val 10800000"/>
            <a:gd name="adj2" fmla="val 1620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25440B-2C34-4FF8-891F-BF3044F734BF}">
      <dsp:nvSpPr>
        <dsp:cNvPr id="0" name=""/>
        <dsp:cNvSpPr/>
      </dsp:nvSpPr>
      <dsp:spPr>
        <a:xfrm>
          <a:off x="410266" y="131374"/>
          <a:ext cx="875679" cy="875679"/>
        </a:xfrm>
        <a:prstGeom prst="blockArc">
          <a:avLst>
            <a:gd name="adj1" fmla="val 5400000"/>
            <a:gd name="adj2" fmla="val 1080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15C305-F22E-4855-A129-780C6AB6DC67}">
      <dsp:nvSpPr>
        <dsp:cNvPr id="0" name=""/>
        <dsp:cNvSpPr/>
      </dsp:nvSpPr>
      <dsp:spPr>
        <a:xfrm>
          <a:off x="410266" y="131374"/>
          <a:ext cx="875679" cy="875679"/>
        </a:xfrm>
        <a:prstGeom prst="blockArc">
          <a:avLst>
            <a:gd name="adj1" fmla="val 0"/>
            <a:gd name="adj2" fmla="val 540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7E2058-FB93-49D1-AF9F-0939F46CA2CE}">
      <dsp:nvSpPr>
        <dsp:cNvPr id="0" name=""/>
        <dsp:cNvSpPr/>
      </dsp:nvSpPr>
      <dsp:spPr>
        <a:xfrm>
          <a:off x="410266" y="131374"/>
          <a:ext cx="875679" cy="875679"/>
        </a:xfrm>
        <a:prstGeom prst="blockArc">
          <a:avLst>
            <a:gd name="adj1" fmla="val 16200000"/>
            <a:gd name="adj2" fmla="val 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1EF54F-DD6C-4619-B9F7-67DBE515AD9F}">
      <dsp:nvSpPr>
        <dsp:cNvPr id="0" name=""/>
        <dsp:cNvSpPr/>
      </dsp:nvSpPr>
      <dsp:spPr>
        <a:xfrm>
          <a:off x="646432" y="367540"/>
          <a:ext cx="403347" cy="4033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 dirty="0"/>
            <a:t> </a:t>
          </a:r>
        </a:p>
      </dsp:txBody>
      <dsp:txXfrm>
        <a:off x="705501" y="426609"/>
        <a:ext cx="285209" cy="285209"/>
      </dsp:txXfrm>
    </dsp:sp>
    <dsp:sp modelId="{FF53AF18-CD02-4289-802C-963AD9ACF967}">
      <dsp:nvSpPr>
        <dsp:cNvPr id="0" name=""/>
        <dsp:cNvSpPr/>
      </dsp:nvSpPr>
      <dsp:spPr>
        <a:xfrm>
          <a:off x="706934" y="367"/>
          <a:ext cx="282343" cy="282343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 dirty="0"/>
            <a:t> </a:t>
          </a:r>
        </a:p>
      </dsp:txBody>
      <dsp:txXfrm>
        <a:off x="748282" y="41715"/>
        <a:ext cx="199647" cy="199647"/>
      </dsp:txXfrm>
    </dsp:sp>
    <dsp:sp modelId="{6B8E635A-F786-4586-9780-89F76CC5D240}">
      <dsp:nvSpPr>
        <dsp:cNvPr id="0" name=""/>
        <dsp:cNvSpPr/>
      </dsp:nvSpPr>
      <dsp:spPr>
        <a:xfrm>
          <a:off x="1134609" y="428042"/>
          <a:ext cx="282343" cy="282343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 dirty="0"/>
            <a:t> </a:t>
          </a:r>
        </a:p>
      </dsp:txBody>
      <dsp:txXfrm>
        <a:off x="1175957" y="469390"/>
        <a:ext cx="199647" cy="199647"/>
      </dsp:txXfrm>
    </dsp:sp>
    <dsp:sp modelId="{FD3EF02A-A70E-45B3-9233-1DE44BB8E039}">
      <dsp:nvSpPr>
        <dsp:cNvPr id="0" name=""/>
        <dsp:cNvSpPr/>
      </dsp:nvSpPr>
      <dsp:spPr>
        <a:xfrm>
          <a:off x="706934" y="855717"/>
          <a:ext cx="282343" cy="282343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 dirty="0"/>
            <a:t> </a:t>
          </a:r>
        </a:p>
      </dsp:txBody>
      <dsp:txXfrm>
        <a:off x="748282" y="897065"/>
        <a:ext cx="199647" cy="199647"/>
      </dsp:txXfrm>
    </dsp:sp>
    <dsp:sp modelId="{8269C2CA-3037-4F15-AE33-D33C9600923F}">
      <dsp:nvSpPr>
        <dsp:cNvPr id="0" name=""/>
        <dsp:cNvSpPr/>
      </dsp:nvSpPr>
      <dsp:spPr>
        <a:xfrm>
          <a:off x="279259" y="428042"/>
          <a:ext cx="282343" cy="282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 dirty="0"/>
            <a:t> </a:t>
          </a:r>
        </a:p>
      </dsp:txBody>
      <dsp:txXfrm>
        <a:off x="320607" y="469390"/>
        <a:ext cx="199647" cy="19964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206FA6-61F5-453B-A4B9-43F8EE96E346}">
      <dsp:nvSpPr>
        <dsp:cNvPr id="0" name=""/>
        <dsp:cNvSpPr/>
      </dsp:nvSpPr>
      <dsp:spPr>
        <a:xfrm>
          <a:off x="410266" y="131374"/>
          <a:ext cx="875679" cy="875679"/>
        </a:xfrm>
        <a:prstGeom prst="blockArc">
          <a:avLst>
            <a:gd name="adj1" fmla="val 10800000"/>
            <a:gd name="adj2" fmla="val 1620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25440B-2C34-4FF8-891F-BF3044F734BF}">
      <dsp:nvSpPr>
        <dsp:cNvPr id="0" name=""/>
        <dsp:cNvSpPr/>
      </dsp:nvSpPr>
      <dsp:spPr>
        <a:xfrm>
          <a:off x="410266" y="131374"/>
          <a:ext cx="875679" cy="875679"/>
        </a:xfrm>
        <a:prstGeom prst="blockArc">
          <a:avLst>
            <a:gd name="adj1" fmla="val 5400000"/>
            <a:gd name="adj2" fmla="val 1080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15C305-F22E-4855-A129-780C6AB6DC67}">
      <dsp:nvSpPr>
        <dsp:cNvPr id="0" name=""/>
        <dsp:cNvSpPr/>
      </dsp:nvSpPr>
      <dsp:spPr>
        <a:xfrm>
          <a:off x="410266" y="131374"/>
          <a:ext cx="875679" cy="875679"/>
        </a:xfrm>
        <a:prstGeom prst="blockArc">
          <a:avLst>
            <a:gd name="adj1" fmla="val 0"/>
            <a:gd name="adj2" fmla="val 540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7E2058-FB93-49D1-AF9F-0939F46CA2CE}">
      <dsp:nvSpPr>
        <dsp:cNvPr id="0" name=""/>
        <dsp:cNvSpPr/>
      </dsp:nvSpPr>
      <dsp:spPr>
        <a:xfrm>
          <a:off x="410266" y="131374"/>
          <a:ext cx="875679" cy="875679"/>
        </a:xfrm>
        <a:prstGeom prst="blockArc">
          <a:avLst>
            <a:gd name="adj1" fmla="val 16200000"/>
            <a:gd name="adj2" fmla="val 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1EF54F-DD6C-4619-B9F7-67DBE515AD9F}">
      <dsp:nvSpPr>
        <dsp:cNvPr id="0" name=""/>
        <dsp:cNvSpPr/>
      </dsp:nvSpPr>
      <dsp:spPr>
        <a:xfrm>
          <a:off x="646432" y="367540"/>
          <a:ext cx="403347" cy="4033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 dirty="0"/>
            <a:t> </a:t>
          </a:r>
        </a:p>
      </dsp:txBody>
      <dsp:txXfrm>
        <a:off x="705501" y="426609"/>
        <a:ext cx="285209" cy="285209"/>
      </dsp:txXfrm>
    </dsp:sp>
    <dsp:sp modelId="{FF53AF18-CD02-4289-802C-963AD9ACF967}">
      <dsp:nvSpPr>
        <dsp:cNvPr id="0" name=""/>
        <dsp:cNvSpPr/>
      </dsp:nvSpPr>
      <dsp:spPr>
        <a:xfrm>
          <a:off x="706934" y="367"/>
          <a:ext cx="282343" cy="282343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 dirty="0"/>
            <a:t> </a:t>
          </a:r>
        </a:p>
      </dsp:txBody>
      <dsp:txXfrm>
        <a:off x="748282" y="41715"/>
        <a:ext cx="199647" cy="199647"/>
      </dsp:txXfrm>
    </dsp:sp>
    <dsp:sp modelId="{6B8E635A-F786-4586-9780-89F76CC5D240}">
      <dsp:nvSpPr>
        <dsp:cNvPr id="0" name=""/>
        <dsp:cNvSpPr/>
      </dsp:nvSpPr>
      <dsp:spPr>
        <a:xfrm>
          <a:off x="1134609" y="428042"/>
          <a:ext cx="282343" cy="282343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 dirty="0"/>
            <a:t> </a:t>
          </a:r>
        </a:p>
      </dsp:txBody>
      <dsp:txXfrm>
        <a:off x="1175957" y="469390"/>
        <a:ext cx="199647" cy="199647"/>
      </dsp:txXfrm>
    </dsp:sp>
    <dsp:sp modelId="{FD3EF02A-A70E-45B3-9233-1DE44BB8E039}">
      <dsp:nvSpPr>
        <dsp:cNvPr id="0" name=""/>
        <dsp:cNvSpPr/>
      </dsp:nvSpPr>
      <dsp:spPr>
        <a:xfrm>
          <a:off x="706934" y="855717"/>
          <a:ext cx="282343" cy="282343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 dirty="0"/>
            <a:t> </a:t>
          </a:r>
        </a:p>
      </dsp:txBody>
      <dsp:txXfrm>
        <a:off x="748282" y="897065"/>
        <a:ext cx="199647" cy="199647"/>
      </dsp:txXfrm>
    </dsp:sp>
    <dsp:sp modelId="{8269C2CA-3037-4F15-AE33-D33C9600923F}">
      <dsp:nvSpPr>
        <dsp:cNvPr id="0" name=""/>
        <dsp:cNvSpPr/>
      </dsp:nvSpPr>
      <dsp:spPr>
        <a:xfrm>
          <a:off x="279259" y="428042"/>
          <a:ext cx="282343" cy="282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 dirty="0"/>
            <a:t> </a:t>
          </a:r>
        </a:p>
      </dsp:txBody>
      <dsp:txXfrm>
        <a:off x="320607" y="469390"/>
        <a:ext cx="199647" cy="1996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728550-C6EB-420A-AE45-163E0FCB450C}" type="datetimeFigureOut">
              <a:rPr lang="nl-BE" smtClean="0"/>
              <a:t>30/08/2019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7DD3B9-F26B-4873-A7DB-7C30A7DE51BA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07319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2B3079-F687-4B31-A05B-D7DC0B52D2D2}" type="datetimeFigureOut">
              <a:rPr lang="nl-BE" smtClean="0"/>
              <a:t>30/08/2019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BEAAEB-A69C-441C-9994-C0C654BDF8C8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44939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10170</TotalTime>
  <Words>2341</Words>
  <Application>Microsoft Office PowerPoint</Application>
  <PresentationFormat>Widescreen</PresentationFormat>
  <Paragraphs>382</Paragraphs>
  <Slides>52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63" baseType="lpstr">
      <vt:lpstr>Arial</vt:lpstr>
      <vt:lpstr>Calibre Light</vt:lpstr>
      <vt:lpstr>Calibri</vt:lpstr>
      <vt:lpstr>Calibri Light</vt:lpstr>
      <vt:lpstr>Cambria</vt:lpstr>
      <vt:lpstr>Roboto Condensed</vt:lpstr>
      <vt:lpstr>Times New Roman</vt:lpstr>
      <vt:lpstr>Trebuchet MS</vt:lpstr>
      <vt:lpstr>Wingdings</vt:lpstr>
      <vt:lpstr>Kantoorthema</vt:lpstr>
      <vt:lpstr>2_Kantoorthema</vt:lpstr>
      <vt:lpstr>Gender in research training</vt:lpstr>
      <vt:lpstr>PowerPoint Presentation</vt:lpstr>
      <vt:lpstr>BASIC CONCEPTS</vt:lpstr>
      <vt:lpstr>Basic Concepts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(Un)conscious biases influence job segregation</vt:lpstr>
      <vt:lpstr>PowerPoint Presentation</vt:lpstr>
      <vt:lpstr>Google image search: ‘famous scientists’</vt:lpstr>
      <vt:lpstr>No, gender is NOT relevant when studying black holes. However, gender equality in the research team remains relevant. Example: bullying of Katie Bouman and her picture of a black hole. </vt:lpstr>
      <vt:lpstr>Gender based bullying in computer games</vt:lpstr>
      <vt:lpstr>Self-Confidence</vt:lpstr>
      <vt:lpstr>PowerPoint Presentation</vt:lpstr>
      <vt:lpstr>European Commission</vt:lpstr>
      <vt:lpstr>PowerPoint Presentation</vt:lpstr>
      <vt:lpstr>PowerPoint Presentation</vt:lpstr>
      <vt:lpstr>PowerPoint Presentation</vt:lpstr>
      <vt:lpstr>PowerPoint Presentation</vt:lpstr>
      <vt:lpstr>Gender Equality Plan</vt:lpstr>
      <vt:lpstr>PowerPoint Presentation</vt:lpstr>
      <vt:lpstr>PowerPoint Presentation</vt:lpstr>
      <vt:lpstr>PowerPoint Presentation</vt:lpstr>
      <vt:lpstr>Dominance of male norm</vt:lpstr>
      <vt:lpstr>By adding  the sex / gender variables,  the research gains quality and is less gender biased. </vt:lpstr>
      <vt:lpstr>PowerPoint Presentation</vt:lpstr>
      <vt:lpstr>Excessive deaths due to heat wave in 2003, France</vt:lpstr>
      <vt:lpstr>PowerPoint Presentation</vt:lpstr>
      <vt:lpstr>PowerPoint Presentation</vt:lpstr>
      <vt:lpstr>Gender hypotheses: </vt:lpstr>
      <vt:lpstr>PowerPoint Presentation</vt:lpstr>
      <vt:lpstr>Impact on excessive deaths: positive gender effect</vt:lpstr>
      <vt:lpstr>Some tips…. </vt:lpstr>
      <vt:lpstr>Science with and for Society strategic orientations:</vt:lpstr>
      <vt:lpstr>Science with and for Society: strategic orientations</vt:lpstr>
      <vt:lpstr>PowerPoint Presentation</vt:lpstr>
      <vt:lpstr>Integrating sex / gender in a H2020 proposal</vt:lpstr>
      <vt:lpstr>Integrating sex / gender in a H2020 proposal</vt:lpstr>
      <vt:lpstr>Integrating sex / gender in a H2020 proposal</vt:lpstr>
      <vt:lpstr>Integrating sex / gender in a H2020 proposal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Gender in research webinar</dc:title>
  <dc:creator>Lut Mergaert</dc:creator>
  <cp:lastModifiedBy>Lut Mergaert</cp:lastModifiedBy>
  <cp:revision>21</cp:revision>
  <dcterms:created xsi:type="dcterms:W3CDTF">2018-10-02T06:43:06Z</dcterms:created>
  <dcterms:modified xsi:type="dcterms:W3CDTF">2019-08-30T07:27:07Z</dcterms:modified>
</cp:coreProperties>
</file>